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4"/>
  </p:sldMasterIdLst>
  <p:notesMasterIdLst>
    <p:notesMasterId r:id="rId51"/>
  </p:notesMasterIdLst>
  <p:handoutMasterIdLst>
    <p:handoutMasterId r:id="rId52"/>
  </p:handoutMasterIdLst>
  <p:sldIdLst>
    <p:sldId id="364" r:id="rId5"/>
    <p:sldId id="293" r:id="rId6"/>
    <p:sldId id="366" r:id="rId7"/>
    <p:sldId id="367" r:id="rId8"/>
    <p:sldId id="611" r:id="rId9"/>
    <p:sldId id="671" r:id="rId10"/>
    <p:sldId id="672" r:id="rId11"/>
    <p:sldId id="610" r:id="rId12"/>
    <p:sldId id="682" r:id="rId13"/>
    <p:sldId id="674" r:id="rId14"/>
    <p:sldId id="663" r:id="rId15"/>
    <p:sldId id="676" r:id="rId16"/>
    <p:sldId id="382" r:id="rId17"/>
    <p:sldId id="683" r:id="rId18"/>
    <p:sldId id="383" r:id="rId19"/>
    <p:sldId id="396" r:id="rId20"/>
    <p:sldId id="389" r:id="rId21"/>
    <p:sldId id="392" r:id="rId22"/>
    <p:sldId id="403" r:id="rId23"/>
    <p:sldId id="397" r:id="rId24"/>
    <p:sldId id="402" r:id="rId25"/>
    <p:sldId id="398" r:id="rId26"/>
    <p:sldId id="399" r:id="rId27"/>
    <p:sldId id="400" r:id="rId28"/>
    <p:sldId id="401" r:id="rId29"/>
    <p:sldId id="390" r:id="rId30"/>
    <p:sldId id="677" r:id="rId31"/>
    <p:sldId id="678" r:id="rId32"/>
    <p:sldId id="679" r:id="rId33"/>
    <p:sldId id="374" r:id="rId34"/>
    <p:sldId id="379" r:id="rId35"/>
    <p:sldId id="384" r:id="rId36"/>
    <p:sldId id="377" r:id="rId37"/>
    <p:sldId id="381" r:id="rId38"/>
    <p:sldId id="684" r:id="rId39"/>
    <p:sldId id="370" r:id="rId40"/>
    <p:sldId id="380" r:id="rId41"/>
    <p:sldId id="685" r:id="rId42"/>
    <p:sldId id="371" r:id="rId43"/>
    <p:sldId id="680" r:id="rId44"/>
    <p:sldId id="686" r:id="rId45"/>
    <p:sldId id="373" r:id="rId46"/>
    <p:sldId id="372" r:id="rId47"/>
    <p:sldId id="365" r:id="rId48"/>
    <p:sldId id="363" r:id="rId49"/>
    <p:sldId id="290" r:id="rId5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ndra VASSY" initials="SV" lastIdx="37" clrIdx="0"/>
  <p:cmAuthor id="2" name="Manon Colleri Leduc" initials="MCL" lastIdx="4"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65555"/>
    <a:srgbClr val="AFCB00"/>
    <a:srgbClr val="029EE3"/>
    <a:srgbClr val="EA4F52"/>
    <a:srgbClr val="019EE3"/>
    <a:srgbClr val="0E3F92"/>
    <a:srgbClr val="FFC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1E3D59-32FD-3A00-9D46-ECC609753027}" v="2" dt="2024-08-06T09:22:11.524"/>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196" autoAdjust="0"/>
    <p:restoredTop sz="89673" autoAdjust="0"/>
  </p:normalViewPr>
  <p:slideViewPr>
    <p:cSldViewPr snapToGrid="0" snapToObjects="1">
      <p:cViewPr varScale="1">
        <p:scale>
          <a:sx n="101" d="100"/>
          <a:sy n="101" d="100"/>
        </p:scale>
        <p:origin x="564" y="6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99" d="100"/>
          <a:sy n="99" d="100"/>
        </p:scale>
        <p:origin x="3064" y="1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ommentAuthors" Target="commentAuthors.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écile Cioni" userId="S::c.cioni@presansepacacorse.onmicrosoft.com::9a35f57c-e989-449d-9f17-65e6b86539d9" providerId="AD" clId="Web-{6F1E3D59-32FD-3A00-9D46-ECC609753027}"/>
    <pc:docChg chg="modSld">
      <pc:chgData name="Cécile Cioni" userId="S::c.cioni@presansepacacorse.onmicrosoft.com::9a35f57c-e989-449d-9f17-65e6b86539d9" providerId="AD" clId="Web-{6F1E3D59-32FD-3A00-9D46-ECC609753027}" dt="2024-08-06T09:22:09.337" v="0" actId="20577"/>
      <pc:docMkLst>
        <pc:docMk/>
      </pc:docMkLst>
      <pc:sldChg chg="modSp">
        <pc:chgData name="Cécile Cioni" userId="S::c.cioni@presansepacacorse.onmicrosoft.com::9a35f57c-e989-449d-9f17-65e6b86539d9" providerId="AD" clId="Web-{6F1E3D59-32FD-3A00-9D46-ECC609753027}" dt="2024-08-06T09:22:09.337" v="0" actId="20577"/>
        <pc:sldMkLst>
          <pc:docMk/>
          <pc:sldMk cId="3024656729" sldId="293"/>
        </pc:sldMkLst>
        <pc:spChg chg="mod">
          <ac:chgData name="Cécile Cioni" userId="S::c.cioni@presansepacacorse.onmicrosoft.com::9a35f57c-e989-449d-9f17-65e6b86539d9" providerId="AD" clId="Web-{6F1E3D59-32FD-3A00-9D46-ECC609753027}" dt="2024-08-06T09:22:09.337" v="0" actId="20577"/>
          <ac:spMkLst>
            <pc:docMk/>
            <pc:sldMk cId="3024656729" sldId="293"/>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8B5A86-FE19-4076-A97A-1F3EFA80B824}"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fr-FR"/>
        </a:p>
      </dgm:t>
    </dgm:pt>
    <dgm:pt modelId="{420D816E-897D-4094-9063-55807227807E}">
      <dgm:prSet phldrT="[Texte]" custT="1"/>
      <dgm:spPr/>
      <dgm:t>
        <a:bodyPr/>
        <a:lstStyle/>
        <a:p>
          <a:r>
            <a:rPr lang="fr-FR" sz="2400" kern="1200" dirty="0">
              <a:solidFill>
                <a:srgbClr val="029EE3"/>
              </a:solidFill>
              <a:latin typeface="Calibri" panose="020F0502020204030204"/>
              <a:ea typeface="+mn-ea"/>
              <a:cs typeface="Arial" panose="020B0604020202020204" pitchFamily="34" charset="0"/>
            </a:rPr>
            <a:t>La personne va pouvoir et vouloir faire plus d’activités et ainsi de suite.</a:t>
          </a:r>
        </a:p>
      </dgm:t>
    </dgm:pt>
    <dgm:pt modelId="{14611084-5F5C-43B2-8DB1-97553D9B6AA2}" type="parTrans" cxnId="{27945F0D-D90A-4412-8E9B-3AEB51F8D27A}">
      <dgm:prSet/>
      <dgm:spPr/>
      <dgm:t>
        <a:bodyPr/>
        <a:lstStyle/>
        <a:p>
          <a:endParaRPr lang="fr-FR"/>
        </a:p>
      </dgm:t>
    </dgm:pt>
    <dgm:pt modelId="{4B98241B-457A-4C0D-9C20-89C751305EE5}" type="sibTrans" cxnId="{27945F0D-D90A-4412-8E9B-3AEB51F8D27A}">
      <dgm:prSet/>
      <dgm:spPr/>
      <dgm:t>
        <a:bodyPr/>
        <a:lstStyle/>
        <a:p>
          <a:endParaRPr lang="fr-FR"/>
        </a:p>
      </dgm:t>
    </dgm:pt>
    <dgm:pt modelId="{D38C665D-F772-4A87-8DB0-E49B0D5700F7}">
      <dgm:prSet phldrT="[Texte]" custT="1"/>
      <dgm:spPr/>
      <dgm:t>
        <a:bodyPr/>
        <a:lstStyle/>
        <a:p>
          <a:r>
            <a:rPr lang="fr-FR" sz="2400" kern="1200" dirty="0">
              <a:solidFill>
                <a:srgbClr val="029EE3"/>
              </a:solidFill>
              <a:latin typeface="+mn-lt"/>
              <a:ea typeface="+mn-ea"/>
              <a:cs typeface="Arial" panose="020B0604020202020204" pitchFamily="34" charset="0"/>
            </a:rPr>
            <a:t>L’activité physique permet une amélioration cardiaque et de l’estime de soi. </a:t>
          </a:r>
        </a:p>
      </dgm:t>
    </dgm:pt>
    <dgm:pt modelId="{54D43CEE-8E3E-4930-967E-871497A8986C}" type="parTrans" cxnId="{2F792851-DE83-48A9-8B5C-D64C58DC2753}">
      <dgm:prSet/>
      <dgm:spPr/>
      <dgm:t>
        <a:bodyPr/>
        <a:lstStyle/>
        <a:p>
          <a:endParaRPr lang="fr-FR"/>
        </a:p>
      </dgm:t>
    </dgm:pt>
    <dgm:pt modelId="{06EE0122-B0E6-4ED0-8FCA-D2DD0039E381}" type="sibTrans" cxnId="{2F792851-DE83-48A9-8B5C-D64C58DC2753}">
      <dgm:prSet/>
      <dgm:spPr/>
      <dgm:t>
        <a:bodyPr/>
        <a:lstStyle/>
        <a:p>
          <a:endParaRPr lang="fr-FR"/>
        </a:p>
      </dgm:t>
    </dgm:pt>
    <dgm:pt modelId="{5519342F-8194-4956-8000-A7CD64F30C8E}" type="pres">
      <dgm:prSet presAssocID="{678B5A86-FE19-4076-A97A-1F3EFA80B824}" presName="cycle" presStyleCnt="0">
        <dgm:presLayoutVars>
          <dgm:dir/>
          <dgm:resizeHandles val="exact"/>
        </dgm:presLayoutVars>
      </dgm:prSet>
      <dgm:spPr/>
    </dgm:pt>
    <dgm:pt modelId="{98612448-1EF5-4045-847F-785032B61542}" type="pres">
      <dgm:prSet presAssocID="{420D816E-897D-4094-9063-55807227807E}" presName="dummy" presStyleCnt="0"/>
      <dgm:spPr/>
    </dgm:pt>
    <dgm:pt modelId="{3F090586-7B7B-4C7F-8468-7E50AD9D468C}" type="pres">
      <dgm:prSet presAssocID="{420D816E-897D-4094-9063-55807227807E}" presName="node" presStyleLbl="revTx" presStyleIdx="0" presStyleCnt="2" custScaleX="81602">
        <dgm:presLayoutVars>
          <dgm:bulletEnabled val="1"/>
        </dgm:presLayoutVars>
      </dgm:prSet>
      <dgm:spPr/>
    </dgm:pt>
    <dgm:pt modelId="{37A67591-F365-4DE2-8936-A97E444614FA}" type="pres">
      <dgm:prSet presAssocID="{4B98241B-457A-4C0D-9C20-89C751305EE5}" presName="sibTrans" presStyleLbl="node1" presStyleIdx="0" presStyleCnt="2"/>
      <dgm:spPr/>
    </dgm:pt>
    <dgm:pt modelId="{3765DB3B-6938-4F41-AF18-882624136CF9}" type="pres">
      <dgm:prSet presAssocID="{D38C665D-F772-4A87-8DB0-E49B0D5700F7}" presName="dummy" presStyleCnt="0"/>
      <dgm:spPr/>
    </dgm:pt>
    <dgm:pt modelId="{E304AFEE-E1F1-43B6-A0E9-D6455F1A3D7C}" type="pres">
      <dgm:prSet presAssocID="{D38C665D-F772-4A87-8DB0-E49B0D5700F7}" presName="node" presStyleLbl="revTx" presStyleIdx="1" presStyleCnt="2" custScaleX="64229">
        <dgm:presLayoutVars>
          <dgm:bulletEnabled val="1"/>
        </dgm:presLayoutVars>
      </dgm:prSet>
      <dgm:spPr/>
    </dgm:pt>
    <dgm:pt modelId="{1D957F39-6F83-4446-BDCE-15CB3E5A3C07}" type="pres">
      <dgm:prSet presAssocID="{06EE0122-B0E6-4ED0-8FCA-D2DD0039E381}" presName="sibTrans" presStyleLbl="node1" presStyleIdx="1" presStyleCnt="2"/>
      <dgm:spPr/>
    </dgm:pt>
  </dgm:ptLst>
  <dgm:cxnLst>
    <dgm:cxn modelId="{27945F0D-D90A-4412-8E9B-3AEB51F8D27A}" srcId="{678B5A86-FE19-4076-A97A-1F3EFA80B824}" destId="{420D816E-897D-4094-9063-55807227807E}" srcOrd="0" destOrd="0" parTransId="{14611084-5F5C-43B2-8DB1-97553D9B6AA2}" sibTransId="{4B98241B-457A-4C0D-9C20-89C751305EE5}"/>
    <dgm:cxn modelId="{DDE90317-D8C6-42DD-B07B-31597B7D82A9}" type="presOf" srcId="{D38C665D-F772-4A87-8DB0-E49B0D5700F7}" destId="{E304AFEE-E1F1-43B6-A0E9-D6455F1A3D7C}" srcOrd="0" destOrd="0" presId="urn:microsoft.com/office/officeart/2005/8/layout/cycle1"/>
    <dgm:cxn modelId="{0F346963-D998-49D4-8DFA-0D510A410CA3}" type="presOf" srcId="{420D816E-897D-4094-9063-55807227807E}" destId="{3F090586-7B7B-4C7F-8468-7E50AD9D468C}" srcOrd="0" destOrd="0" presId="urn:microsoft.com/office/officeart/2005/8/layout/cycle1"/>
    <dgm:cxn modelId="{2F792851-DE83-48A9-8B5C-D64C58DC2753}" srcId="{678B5A86-FE19-4076-A97A-1F3EFA80B824}" destId="{D38C665D-F772-4A87-8DB0-E49B0D5700F7}" srcOrd="1" destOrd="0" parTransId="{54D43CEE-8E3E-4930-967E-871497A8986C}" sibTransId="{06EE0122-B0E6-4ED0-8FCA-D2DD0039E381}"/>
    <dgm:cxn modelId="{415CF7B4-62E2-4622-A6A2-7ECC2D8806FB}" type="presOf" srcId="{06EE0122-B0E6-4ED0-8FCA-D2DD0039E381}" destId="{1D957F39-6F83-4446-BDCE-15CB3E5A3C07}" srcOrd="0" destOrd="0" presId="urn:microsoft.com/office/officeart/2005/8/layout/cycle1"/>
    <dgm:cxn modelId="{B75177B9-385C-4F51-83E2-1BF9CFD700F8}" type="presOf" srcId="{4B98241B-457A-4C0D-9C20-89C751305EE5}" destId="{37A67591-F365-4DE2-8936-A97E444614FA}" srcOrd="0" destOrd="0" presId="urn:microsoft.com/office/officeart/2005/8/layout/cycle1"/>
    <dgm:cxn modelId="{8350BCB9-F546-400D-9A3E-F2C5A580A33A}" type="presOf" srcId="{678B5A86-FE19-4076-A97A-1F3EFA80B824}" destId="{5519342F-8194-4956-8000-A7CD64F30C8E}" srcOrd="0" destOrd="0" presId="urn:microsoft.com/office/officeart/2005/8/layout/cycle1"/>
    <dgm:cxn modelId="{503CBE7C-FE69-445A-BB77-2BCEF896319D}" type="presParOf" srcId="{5519342F-8194-4956-8000-A7CD64F30C8E}" destId="{98612448-1EF5-4045-847F-785032B61542}" srcOrd="0" destOrd="0" presId="urn:microsoft.com/office/officeart/2005/8/layout/cycle1"/>
    <dgm:cxn modelId="{855988D2-ABCE-4084-9635-64BE80C62977}" type="presParOf" srcId="{5519342F-8194-4956-8000-A7CD64F30C8E}" destId="{3F090586-7B7B-4C7F-8468-7E50AD9D468C}" srcOrd="1" destOrd="0" presId="urn:microsoft.com/office/officeart/2005/8/layout/cycle1"/>
    <dgm:cxn modelId="{983CB978-D654-450E-9EED-A29A8CCBB689}" type="presParOf" srcId="{5519342F-8194-4956-8000-A7CD64F30C8E}" destId="{37A67591-F365-4DE2-8936-A97E444614FA}" srcOrd="2" destOrd="0" presId="urn:microsoft.com/office/officeart/2005/8/layout/cycle1"/>
    <dgm:cxn modelId="{A059E44E-E44E-4562-B49B-6008C50F285B}" type="presParOf" srcId="{5519342F-8194-4956-8000-A7CD64F30C8E}" destId="{3765DB3B-6938-4F41-AF18-882624136CF9}" srcOrd="3" destOrd="0" presId="urn:microsoft.com/office/officeart/2005/8/layout/cycle1"/>
    <dgm:cxn modelId="{1FE39DFC-D888-4DB1-8361-F29578CCE49E}" type="presParOf" srcId="{5519342F-8194-4956-8000-A7CD64F30C8E}" destId="{E304AFEE-E1F1-43B6-A0E9-D6455F1A3D7C}" srcOrd="4" destOrd="0" presId="urn:microsoft.com/office/officeart/2005/8/layout/cycle1"/>
    <dgm:cxn modelId="{3DCBF995-530A-4FBC-9FB3-0087C6E858CF}" type="presParOf" srcId="{5519342F-8194-4956-8000-A7CD64F30C8E}" destId="{1D957F39-6F83-4446-BDCE-15CB3E5A3C07}" srcOrd="5"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090586-7B7B-4C7F-8468-7E50AD9D468C}">
      <dsp:nvSpPr>
        <dsp:cNvPr id="0" name=""/>
        <dsp:cNvSpPr/>
      </dsp:nvSpPr>
      <dsp:spPr>
        <a:xfrm>
          <a:off x="5264731" y="1391708"/>
          <a:ext cx="2150416" cy="2635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fr-FR" sz="2400" kern="1200" dirty="0">
              <a:solidFill>
                <a:srgbClr val="029EE3"/>
              </a:solidFill>
              <a:latin typeface="Calibri" panose="020F0502020204030204"/>
              <a:ea typeface="+mn-ea"/>
              <a:cs typeface="Arial" panose="020B0604020202020204" pitchFamily="34" charset="0"/>
            </a:rPr>
            <a:t>La personne va pouvoir et vouloir faire plus d’activités et ainsi de suite.</a:t>
          </a:r>
        </a:p>
      </dsp:txBody>
      <dsp:txXfrm>
        <a:off x="5264731" y="1391708"/>
        <a:ext cx="2150416" cy="2635250"/>
      </dsp:txXfrm>
    </dsp:sp>
    <dsp:sp modelId="{37A67591-F365-4DE2-8936-A97E444614FA}">
      <dsp:nvSpPr>
        <dsp:cNvPr id="0" name=""/>
        <dsp:cNvSpPr/>
      </dsp:nvSpPr>
      <dsp:spPr>
        <a:xfrm>
          <a:off x="1473779" y="-2094"/>
          <a:ext cx="5422856" cy="5422856"/>
        </a:xfrm>
        <a:prstGeom prst="circularArrow">
          <a:avLst>
            <a:gd name="adj1" fmla="val 9476"/>
            <a:gd name="adj2" fmla="val 684342"/>
            <a:gd name="adj3" fmla="val 7853763"/>
            <a:gd name="adj4" fmla="val 2261895"/>
            <a:gd name="adj5" fmla="val 1105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04AFEE-E1F1-43B6-A0E9-D6455F1A3D7C}">
      <dsp:nvSpPr>
        <dsp:cNvPr id="0" name=""/>
        <dsp:cNvSpPr/>
      </dsp:nvSpPr>
      <dsp:spPr>
        <a:xfrm>
          <a:off x="1184179" y="1391708"/>
          <a:ext cx="1692594" cy="2635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fr-FR" sz="2400" kern="1200" dirty="0">
              <a:solidFill>
                <a:srgbClr val="029EE3"/>
              </a:solidFill>
              <a:latin typeface="+mn-lt"/>
              <a:ea typeface="+mn-ea"/>
              <a:cs typeface="Arial" panose="020B0604020202020204" pitchFamily="34" charset="0"/>
            </a:rPr>
            <a:t>L’activité physique permet une amélioration cardiaque et de l’estime de soi. </a:t>
          </a:r>
        </a:p>
      </dsp:txBody>
      <dsp:txXfrm>
        <a:off x="1184179" y="1391708"/>
        <a:ext cx="1692594" cy="2635250"/>
      </dsp:txXfrm>
    </dsp:sp>
    <dsp:sp modelId="{1D957F39-6F83-4446-BDCE-15CB3E5A3C07}">
      <dsp:nvSpPr>
        <dsp:cNvPr id="0" name=""/>
        <dsp:cNvSpPr/>
      </dsp:nvSpPr>
      <dsp:spPr>
        <a:xfrm>
          <a:off x="1473779" y="-2094"/>
          <a:ext cx="5422856" cy="5422856"/>
        </a:xfrm>
        <a:prstGeom prst="circularArrow">
          <a:avLst>
            <a:gd name="adj1" fmla="val 9476"/>
            <a:gd name="adj2" fmla="val 684342"/>
            <a:gd name="adj3" fmla="val 18653763"/>
            <a:gd name="adj4" fmla="val 13061895"/>
            <a:gd name="adj5" fmla="val 1105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D648C3C-3D43-684A-BA55-84AE4D84D686}" type="slidenum">
              <a:rPr lang="fr-FR" smtClean="0"/>
              <a:t>‹N°›</a:t>
            </a:fld>
            <a:endParaRPr lang="fr-FR"/>
          </a:p>
        </p:txBody>
      </p:sp>
      <p:sp>
        <p:nvSpPr>
          <p:cNvPr id="6" name="Espace réservé de la date 5"/>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07C9C1D-C807-4A4E-82DB-4A1079C0FBA8}" type="datetimeFigureOut">
              <a:rPr lang="fr-FR" smtClean="0"/>
              <a:t>25/03/2025</a:t>
            </a:fld>
            <a:endParaRPr lang="fr-FR"/>
          </a:p>
        </p:txBody>
      </p:sp>
    </p:spTree>
    <p:extLst>
      <p:ext uri="{BB962C8B-B14F-4D97-AF65-F5344CB8AC3E}">
        <p14:creationId xmlns:p14="http://schemas.microsoft.com/office/powerpoint/2010/main" val="10398452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835B89-4206-D844-8065-0260AA887238}" type="datetimeFigureOut">
              <a:rPr lang="fr-FR" smtClean="0"/>
              <a:t>25/03/2025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632E84-5CF5-254F-B970-B456EC3E0BBC}" type="slidenum">
              <a:rPr lang="fr-FR" smtClean="0"/>
              <a:t>‹N°›</a:t>
            </a:fld>
            <a:endParaRPr lang="fr-FR"/>
          </a:p>
        </p:txBody>
      </p:sp>
    </p:spTree>
    <p:extLst>
      <p:ext uri="{BB962C8B-B14F-4D97-AF65-F5344CB8AC3E}">
        <p14:creationId xmlns:p14="http://schemas.microsoft.com/office/powerpoint/2010/main" val="1875434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le PST 4 encourage le développement d’une approche décloisonnée entre la santé au travail, la santé publique et la santé environnementale. Ce rapprochement, permet une prise en compte plus cohérente de la santé de chacun. Cela est déterminant par exemple en matière d’accompagnement des personnes atteintes de cancers ou de maladies chroniques mais aussi pour promouvoir les activités physiques et sportives y compris en milieu professionnel.</a:t>
            </a:r>
          </a:p>
          <a:p>
            <a:endParaRPr lang="fr-FR" dirty="0"/>
          </a:p>
        </p:txBody>
      </p:sp>
      <p:sp>
        <p:nvSpPr>
          <p:cNvPr id="4" name="Espace réservé du numéro de diapositive 3"/>
          <p:cNvSpPr>
            <a:spLocks noGrp="1"/>
          </p:cNvSpPr>
          <p:nvPr>
            <p:ph type="sldNum" sz="quarter" idx="5"/>
          </p:nvPr>
        </p:nvSpPr>
        <p:spPr/>
        <p:txBody>
          <a:bodyPr/>
          <a:lstStyle/>
          <a:p>
            <a:fld id="{DD632E84-5CF5-254F-B970-B456EC3E0BBC}" type="slidenum">
              <a:rPr lang="fr-FR" smtClean="0"/>
              <a:t>6</a:t>
            </a:fld>
            <a:endParaRPr lang="fr-FR"/>
          </a:p>
        </p:txBody>
      </p:sp>
    </p:spTree>
    <p:extLst>
      <p:ext uri="{BB962C8B-B14F-4D97-AF65-F5344CB8AC3E}">
        <p14:creationId xmlns:p14="http://schemas.microsoft.com/office/powerpoint/2010/main" val="36942952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Stéphanie</a:t>
            </a:r>
          </a:p>
          <a:p>
            <a:endParaRPr lang="fr-FR" dirty="0"/>
          </a:p>
        </p:txBody>
      </p:sp>
      <p:sp>
        <p:nvSpPr>
          <p:cNvPr id="4" name="Espace réservé du numéro de diapositive 3"/>
          <p:cNvSpPr>
            <a:spLocks noGrp="1"/>
          </p:cNvSpPr>
          <p:nvPr>
            <p:ph type="sldNum" sz="quarter" idx="5"/>
          </p:nvPr>
        </p:nvSpPr>
        <p:spPr/>
        <p:txBody>
          <a:bodyPr/>
          <a:lstStyle/>
          <a:p>
            <a:fld id="{DD632E84-5CF5-254F-B970-B456EC3E0BBC}" type="slidenum">
              <a:rPr lang="fr-FR" smtClean="0"/>
              <a:t>8</a:t>
            </a:fld>
            <a:endParaRPr lang="fr-FR"/>
          </a:p>
        </p:txBody>
      </p:sp>
    </p:spTree>
    <p:extLst>
      <p:ext uri="{BB962C8B-B14F-4D97-AF65-F5344CB8AC3E}">
        <p14:creationId xmlns:p14="http://schemas.microsoft.com/office/powerpoint/2010/main" val="206581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Mettre son corps en mouvement pendant les heures de travail :</a:t>
            </a:r>
          </a:p>
          <a:p>
            <a:pPr lvl="1"/>
            <a:r>
              <a:rPr lang="fr-FR" dirty="0"/>
              <a:t>Prendre les escaliers plutôt que l’ascenseur</a:t>
            </a:r>
          </a:p>
          <a:p>
            <a:pPr lvl="1"/>
            <a:r>
              <a:rPr lang="fr-FR" dirty="0"/>
              <a:t>Se déplacer pour communiquer avec ses collègues à proximité plutôt que d’envoyer un mail ou de téléphoner</a:t>
            </a:r>
          </a:p>
          <a:p>
            <a:pPr lvl="1"/>
            <a:r>
              <a:rPr lang="fr-FR" dirty="0"/>
              <a:t>Se connecter à une imprimante assez loin de votre bureau</a:t>
            </a:r>
          </a:p>
          <a:p>
            <a:pPr lvl="1"/>
            <a:r>
              <a:rPr lang="fr-FR" dirty="0"/>
              <a:t>Travailler debout</a:t>
            </a:r>
          </a:p>
          <a:p>
            <a:pPr lvl="1"/>
            <a:r>
              <a:rPr lang="fr-FR" dirty="0"/>
              <a:t>Se balader quand on est au téléphone</a:t>
            </a:r>
          </a:p>
          <a:p>
            <a:pPr lvl="1"/>
            <a:r>
              <a:rPr lang="fr-FR" dirty="0"/>
              <a:t>Boire beaucoup d’eau</a:t>
            </a:r>
          </a:p>
          <a:p>
            <a:pPr lvl="1"/>
            <a:r>
              <a:rPr lang="fr-FR" dirty="0"/>
              <a:t>Faire des exercices et des étirements tout au long de la journée, doucement, en s’assurant de toujours respirer profondément</a:t>
            </a:r>
          </a:p>
          <a:p>
            <a:pPr marL="0" indent="0">
              <a:buNone/>
            </a:pPr>
            <a:endParaRPr lang="fr-FR" dirty="0"/>
          </a:p>
          <a:p>
            <a:pPr marL="0" indent="0">
              <a:buNone/>
            </a:pPr>
            <a:r>
              <a:rPr lang="fr-FR" dirty="0"/>
              <a:t>Se lever toutes les 30 minutes pour changer de postures dans l’idéal, sinon pas plus de 2h consécutives en posture sédentaire.</a:t>
            </a:r>
          </a:p>
          <a:p>
            <a:pPr lvl="1"/>
            <a:endParaRPr lang="fr-FR" dirty="0"/>
          </a:p>
          <a:p>
            <a:pPr lvl="1"/>
            <a:endParaRPr lang="fr-FR" dirty="0"/>
          </a:p>
          <a:p>
            <a:endParaRPr lang="fr-FR" dirty="0"/>
          </a:p>
          <a:p>
            <a:endParaRPr lang="fr-FR" dirty="0"/>
          </a:p>
        </p:txBody>
      </p:sp>
      <p:sp>
        <p:nvSpPr>
          <p:cNvPr id="4" name="Espace réservé du numéro de diapositive 3"/>
          <p:cNvSpPr>
            <a:spLocks noGrp="1"/>
          </p:cNvSpPr>
          <p:nvPr>
            <p:ph type="sldNum" sz="quarter" idx="5"/>
          </p:nvPr>
        </p:nvSpPr>
        <p:spPr/>
        <p:txBody>
          <a:bodyPr/>
          <a:lstStyle/>
          <a:p>
            <a:fld id="{DD632E84-5CF5-254F-B970-B456EC3E0BBC}" type="slidenum">
              <a:rPr lang="fr-FR" smtClean="0"/>
              <a:t>11</a:t>
            </a:fld>
            <a:endParaRPr lang="fr-FR"/>
          </a:p>
        </p:txBody>
      </p:sp>
    </p:spTree>
    <p:extLst>
      <p:ext uri="{BB962C8B-B14F-4D97-AF65-F5344CB8AC3E}">
        <p14:creationId xmlns:p14="http://schemas.microsoft.com/office/powerpoint/2010/main" val="2842839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Partie de Tanguy BIAGGI</a:t>
            </a:r>
          </a:p>
          <a:p>
            <a:endParaRPr lang="fr-FR" dirty="0"/>
          </a:p>
        </p:txBody>
      </p:sp>
      <p:sp>
        <p:nvSpPr>
          <p:cNvPr id="4" name="Espace réservé du numéro de diapositive 3"/>
          <p:cNvSpPr>
            <a:spLocks noGrp="1"/>
          </p:cNvSpPr>
          <p:nvPr>
            <p:ph type="sldNum" sz="quarter" idx="10"/>
          </p:nvPr>
        </p:nvSpPr>
        <p:spPr/>
        <p:txBody>
          <a:bodyPr/>
          <a:lstStyle/>
          <a:p>
            <a:fld id="{DD632E84-5CF5-254F-B970-B456EC3E0BBC}" type="slidenum">
              <a:rPr lang="fr-FR" smtClean="0"/>
              <a:t>27</a:t>
            </a:fld>
            <a:endParaRPr lang="fr-FR"/>
          </a:p>
        </p:txBody>
      </p:sp>
    </p:spTree>
    <p:extLst>
      <p:ext uri="{BB962C8B-B14F-4D97-AF65-F5344CB8AC3E}">
        <p14:creationId xmlns:p14="http://schemas.microsoft.com/office/powerpoint/2010/main" val="14143046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D632E84-5CF5-254F-B970-B456EC3E0BBC}" type="slidenum">
              <a:rPr lang="fr-FR" smtClean="0"/>
              <a:t>28</a:t>
            </a:fld>
            <a:endParaRPr lang="fr-FR"/>
          </a:p>
        </p:txBody>
      </p:sp>
    </p:spTree>
    <p:extLst>
      <p:ext uri="{BB962C8B-B14F-4D97-AF65-F5344CB8AC3E}">
        <p14:creationId xmlns:p14="http://schemas.microsoft.com/office/powerpoint/2010/main" val="3471745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Trousse</a:t>
            </a:r>
            <a:r>
              <a:rPr lang="fr-FR" baseline="0" dirty="0"/>
              <a:t> secours : </a:t>
            </a:r>
            <a:r>
              <a:rPr lang="fr-FR" dirty="0"/>
              <a:t>Art. R.4224-14 et R.4224-23 du Code du travail</a:t>
            </a:r>
          </a:p>
          <a:p>
            <a:r>
              <a:rPr lang="fr-FR" dirty="0"/>
              <a:t>Défibrillateur (DAE) : Art. L.1237-1 du Code de la santé publique</a:t>
            </a:r>
          </a:p>
          <a:p>
            <a:r>
              <a:rPr lang="fr-FR" dirty="0"/>
              <a:t>Téléphone ou dispositif d’alerte : Art. R.4224-16 du Code du travail ?</a:t>
            </a:r>
          </a:p>
        </p:txBody>
      </p:sp>
      <p:sp>
        <p:nvSpPr>
          <p:cNvPr id="4" name="Espace réservé du numéro de diapositive 3"/>
          <p:cNvSpPr>
            <a:spLocks noGrp="1"/>
          </p:cNvSpPr>
          <p:nvPr>
            <p:ph type="sldNum" sz="quarter" idx="10"/>
          </p:nvPr>
        </p:nvSpPr>
        <p:spPr/>
        <p:txBody>
          <a:bodyPr/>
          <a:lstStyle/>
          <a:p>
            <a:fld id="{DD632E84-5CF5-254F-B970-B456EC3E0BBC}" type="slidenum">
              <a:rPr lang="fr-FR" smtClean="0"/>
              <a:t>29</a:t>
            </a:fld>
            <a:endParaRPr lang="fr-FR"/>
          </a:p>
        </p:txBody>
      </p:sp>
    </p:spTree>
    <p:extLst>
      <p:ext uri="{BB962C8B-B14F-4D97-AF65-F5344CB8AC3E}">
        <p14:creationId xmlns:p14="http://schemas.microsoft.com/office/powerpoint/2010/main" val="4291426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D632E84-5CF5-254F-B970-B456EC3E0BBC}" type="slidenum">
              <a:rPr lang="fr-FR" smtClean="0"/>
              <a:t>30</a:t>
            </a:fld>
            <a:endParaRPr lang="fr-FR"/>
          </a:p>
        </p:txBody>
      </p:sp>
    </p:spTree>
    <p:extLst>
      <p:ext uri="{BB962C8B-B14F-4D97-AF65-F5344CB8AC3E}">
        <p14:creationId xmlns:p14="http://schemas.microsoft.com/office/powerpoint/2010/main" val="2959682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D632E84-5CF5-254F-B970-B456EC3E0BBC}" type="slidenum">
              <a:rPr lang="fr-FR" smtClean="0"/>
              <a:t>31</a:t>
            </a:fld>
            <a:endParaRPr lang="fr-FR"/>
          </a:p>
        </p:txBody>
      </p:sp>
    </p:spTree>
    <p:extLst>
      <p:ext uri="{BB962C8B-B14F-4D97-AF65-F5344CB8AC3E}">
        <p14:creationId xmlns:p14="http://schemas.microsoft.com/office/powerpoint/2010/main" val="3066581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D632E84-5CF5-254F-B970-B456EC3E0BBC}" type="slidenum">
              <a:rPr lang="fr-FR" smtClean="0"/>
              <a:t>32</a:t>
            </a:fld>
            <a:endParaRPr lang="fr-FR"/>
          </a:p>
        </p:txBody>
      </p:sp>
    </p:spTree>
    <p:extLst>
      <p:ext uri="{BB962C8B-B14F-4D97-AF65-F5344CB8AC3E}">
        <p14:creationId xmlns:p14="http://schemas.microsoft.com/office/powerpoint/2010/main" val="3555654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C0F2E-094A-7991-305C-886BD5B9D5A2}"/>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EB5F358-DE60-AB9D-17BD-FA78AC114624}"/>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EF7F6744-C23C-9A40-8D1D-5CEC7889A9F5}"/>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0B50CDBA-BB5F-2055-9F00-AB7CEFA2509F}"/>
              </a:ext>
            </a:extLst>
          </p:cNvPr>
          <p:cNvSpPr>
            <a:spLocks noGrp="1"/>
          </p:cNvSpPr>
          <p:nvPr>
            <p:ph type="sldNum" sz="quarter" idx="10"/>
          </p:nvPr>
        </p:nvSpPr>
        <p:spPr/>
        <p:txBody>
          <a:bodyPr/>
          <a:lstStyle/>
          <a:p>
            <a:fld id="{DD632E84-5CF5-254F-B970-B456EC3E0BBC}" type="slidenum">
              <a:rPr lang="fr-FR" smtClean="0"/>
              <a:t>35</a:t>
            </a:fld>
            <a:endParaRPr lang="fr-FR"/>
          </a:p>
        </p:txBody>
      </p:sp>
    </p:spTree>
    <p:extLst>
      <p:ext uri="{BB962C8B-B14F-4D97-AF65-F5344CB8AC3E}">
        <p14:creationId xmlns:p14="http://schemas.microsoft.com/office/powerpoint/2010/main" val="7058443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AB152-484A-A6DA-DBDE-446FCDA23830}"/>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A9967F48-4EFC-ECA3-0A3C-BAA6E62612C0}"/>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4F9369D1-9F24-7130-D07E-38EC6D4D5F15}"/>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E350D157-A7FA-0568-6D14-86B404692F83}"/>
              </a:ext>
            </a:extLst>
          </p:cNvPr>
          <p:cNvSpPr>
            <a:spLocks noGrp="1"/>
          </p:cNvSpPr>
          <p:nvPr>
            <p:ph type="sldNum" sz="quarter" idx="10"/>
          </p:nvPr>
        </p:nvSpPr>
        <p:spPr/>
        <p:txBody>
          <a:bodyPr/>
          <a:lstStyle/>
          <a:p>
            <a:fld id="{DD632E84-5CF5-254F-B970-B456EC3E0BBC}" type="slidenum">
              <a:rPr lang="fr-FR" smtClean="0"/>
              <a:t>38</a:t>
            </a:fld>
            <a:endParaRPr lang="fr-FR"/>
          </a:p>
        </p:txBody>
      </p:sp>
    </p:spTree>
    <p:extLst>
      <p:ext uri="{BB962C8B-B14F-4D97-AF65-F5344CB8AC3E}">
        <p14:creationId xmlns:p14="http://schemas.microsoft.com/office/powerpoint/2010/main" val="9811863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D632E84-5CF5-254F-B970-B456EC3E0BBC}" type="slidenum">
              <a:rPr lang="fr-FR" smtClean="0"/>
              <a:t>39</a:t>
            </a:fld>
            <a:endParaRPr lang="fr-FR"/>
          </a:p>
        </p:txBody>
      </p:sp>
    </p:spTree>
    <p:extLst>
      <p:ext uri="{BB962C8B-B14F-4D97-AF65-F5344CB8AC3E}">
        <p14:creationId xmlns:p14="http://schemas.microsoft.com/office/powerpoint/2010/main" val="1921726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D632E84-5CF5-254F-B970-B456EC3E0BBC}" type="slidenum">
              <a:rPr lang="fr-FR" smtClean="0"/>
              <a:t>40</a:t>
            </a:fld>
            <a:endParaRPr lang="fr-FR"/>
          </a:p>
        </p:txBody>
      </p:sp>
    </p:spTree>
    <p:extLst>
      <p:ext uri="{BB962C8B-B14F-4D97-AF65-F5344CB8AC3E}">
        <p14:creationId xmlns:p14="http://schemas.microsoft.com/office/powerpoint/2010/main" val="18938693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2C19B-5EC0-4BE2-B13E-052A4CE5940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EB829E0-60CE-A800-7030-8C72D9406AF0}"/>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43799874-7EF7-CFEA-C019-2B8C8D47510B}"/>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5D8BD016-7DF7-2252-7E5B-F640392B5218}"/>
              </a:ext>
            </a:extLst>
          </p:cNvPr>
          <p:cNvSpPr>
            <a:spLocks noGrp="1"/>
          </p:cNvSpPr>
          <p:nvPr>
            <p:ph type="sldNum" sz="quarter" idx="10"/>
          </p:nvPr>
        </p:nvSpPr>
        <p:spPr/>
        <p:txBody>
          <a:bodyPr/>
          <a:lstStyle/>
          <a:p>
            <a:fld id="{DD632E84-5CF5-254F-B970-B456EC3E0BBC}" type="slidenum">
              <a:rPr lang="fr-FR" smtClean="0"/>
              <a:t>41</a:t>
            </a:fld>
            <a:endParaRPr lang="fr-FR"/>
          </a:p>
        </p:txBody>
      </p:sp>
    </p:spTree>
    <p:extLst>
      <p:ext uri="{BB962C8B-B14F-4D97-AF65-F5344CB8AC3E}">
        <p14:creationId xmlns:p14="http://schemas.microsoft.com/office/powerpoint/2010/main" val="37985339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a:t>Elo</a:t>
            </a:r>
            <a:endParaRPr lang="fr-FR" dirty="0"/>
          </a:p>
        </p:txBody>
      </p:sp>
      <p:sp>
        <p:nvSpPr>
          <p:cNvPr id="4" name="Espace réservé du numéro de diapositive 3"/>
          <p:cNvSpPr>
            <a:spLocks noGrp="1"/>
          </p:cNvSpPr>
          <p:nvPr>
            <p:ph type="sldNum" sz="quarter" idx="10"/>
          </p:nvPr>
        </p:nvSpPr>
        <p:spPr/>
        <p:txBody>
          <a:bodyPr/>
          <a:lstStyle/>
          <a:p>
            <a:fld id="{DD632E84-5CF5-254F-B970-B456EC3E0BBC}" type="slidenum">
              <a:rPr lang="fr-FR" smtClean="0"/>
              <a:t>44</a:t>
            </a:fld>
            <a:endParaRPr lang="fr-FR"/>
          </a:p>
        </p:txBody>
      </p:sp>
    </p:spTree>
    <p:extLst>
      <p:ext uri="{BB962C8B-B14F-4D97-AF65-F5344CB8AC3E}">
        <p14:creationId xmlns:p14="http://schemas.microsoft.com/office/powerpoint/2010/main" val="7569543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g"/><Relationship Id="rId7" Type="http://schemas.openxmlformats.org/officeDocument/2006/relationships/image" Target="../media/image6.svg"/><Relationship Id="rId2" Type="http://schemas.openxmlformats.org/officeDocument/2006/relationships/image" Target="../media/image2.emf"/><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g"/><Relationship Id="rId7" Type="http://schemas.openxmlformats.org/officeDocument/2006/relationships/image" Target="../media/image6.svg"/><Relationship Id="rId2" Type="http://schemas.openxmlformats.org/officeDocument/2006/relationships/image" Target="../media/image2.emf"/><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age couverture - option 1">
    <p:spTree>
      <p:nvGrpSpPr>
        <p:cNvPr id="1" name=""/>
        <p:cNvGrpSpPr/>
        <p:nvPr/>
      </p:nvGrpSpPr>
      <p:grpSpPr>
        <a:xfrm>
          <a:off x="0" y="0"/>
          <a:ext cx="0" cy="0"/>
          <a:chOff x="0" y="0"/>
          <a:chExt cx="0" cy="0"/>
        </a:xfrm>
      </p:grpSpPr>
      <p:sp>
        <p:nvSpPr>
          <p:cNvPr id="3" name="Espace réservé du pied de page 2"/>
          <p:cNvSpPr>
            <a:spLocks noGrp="1"/>
          </p:cNvSpPr>
          <p:nvPr>
            <p:ph type="ftr" sz="quarter" idx="10"/>
          </p:nvPr>
        </p:nvSpPr>
        <p:spPr>
          <a:xfrm>
            <a:off x="6420475" y="6356349"/>
            <a:ext cx="4114800" cy="365125"/>
          </a:xfrm>
          <a:prstGeom prst="rect">
            <a:avLst/>
          </a:prstGeom>
        </p:spPr>
        <p:txBody>
          <a:bodyPr/>
          <a:lstStyle/>
          <a:p>
            <a:r>
              <a:rPr lang="fr-FR"/>
              <a:t>Présanse </a:t>
            </a:r>
            <a:r>
              <a:rPr lang="mr-IN"/>
              <a:t>–</a:t>
            </a:r>
            <a:r>
              <a:rPr lang="fr-FR"/>
              <a:t> Masque Powerpoint / JJ.MM.AAAA</a:t>
            </a:r>
            <a:endParaRPr lang="fr-FR" dirty="0"/>
          </a:p>
        </p:txBody>
      </p:sp>
      <p:sp>
        <p:nvSpPr>
          <p:cNvPr id="4" name="Espace réservé du numéro de diapositive 3"/>
          <p:cNvSpPr>
            <a:spLocks noGrp="1"/>
          </p:cNvSpPr>
          <p:nvPr>
            <p:ph type="sldNum" sz="quarter" idx="11"/>
          </p:nvPr>
        </p:nvSpPr>
        <p:spPr>
          <a:xfrm>
            <a:off x="261049" y="6356349"/>
            <a:ext cx="2743200" cy="365125"/>
          </a:xfrm>
          <a:prstGeom prst="rect">
            <a:avLst/>
          </a:prstGeom>
        </p:spPr>
        <p:txBody>
          <a:bodyPr/>
          <a:lstStyle/>
          <a:p>
            <a:fld id="{443935BB-9C05-C34E-BF02-B47196A5F45A}" type="slidenum">
              <a:rPr lang="fr-FR" smtClean="0"/>
              <a:pPr/>
              <a:t>‹N°›</a:t>
            </a:fld>
            <a:endParaRPr lang="fr-FR" dirty="0"/>
          </a:p>
        </p:txBody>
      </p:sp>
      <p:sp>
        <p:nvSpPr>
          <p:cNvPr id="5" name="Rectangle 4"/>
          <p:cNvSpPr/>
          <p:nvPr userDrawn="1"/>
        </p:nvSpPr>
        <p:spPr bwMode="auto">
          <a:xfrm>
            <a:off x="-3524" y="18079"/>
            <a:ext cx="12195524" cy="7113588"/>
          </a:xfrm>
          <a:prstGeom prst="rect">
            <a:avLst/>
          </a:prstGeom>
          <a:gradFill>
            <a:gsLst>
              <a:gs pos="78000">
                <a:srgbClr val="009EE3"/>
              </a:gs>
              <a:gs pos="0">
                <a:srgbClr val="009EE3">
                  <a:tint val="44500"/>
                  <a:satMod val="160000"/>
                </a:srgbClr>
              </a:gs>
            </a:gsLst>
            <a:path path="circle">
              <a:fillToRect l="50000" t="50000" r="50000" b="50000"/>
            </a:path>
          </a:gradFill>
          <a:ln w="9525" cap="flat" cmpd="sng" algn="ctr">
            <a:noFill/>
            <a:prstDash val="solid"/>
            <a:round/>
            <a:headEnd type="none" w="med" len="med"/>
            <a:tailEnd type="none" w="med" len="med"/>
          </a:ln>
          <a:effec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defRPr/>
            </a:pPr>
            <a:endParaRPr lang="fr-FR" altLang="fr-FR"/>
          </a:p>
        </p:txBody>
      </p:sp>
      <p:pic>
        <p:nvPicPr>
          <p:cNvPr id="6" name="Image 5"/>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rot="10800000">
            <a:off x="-111495" y="-11902"/>
            <a:ext cx="12411457" cy="227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Espace réservé du texte 18"/>
          <p:cNvSpPr>
            <a:spLocks noGrp="1"/>
          </p:cNvSpPr>
          <p:nvPr>
            <p:ph type="body" sz="quarter" idx="13" hasCustomPrompt="1"/>
          </p:nvPr>
        </p:nvSpPr>
        <p:spPr>
          <a:xfrm>
            <a:off x="2841446" y="4370091"/>
            <a:ext cx="6505575" cy="425450"/>
          </a:xfrm>
          <a:prstGeom prst="rect">
            <a:avLst/>
          </a:prstGeom>
        </p:spPr>
        <p:txBody>
          <a:bodyPr/>
          <a:lstStyle>
            <a:lvl1pPr marL="0" indent="0" algn="ctr">
              <a:buNone/>
              <a:defRPr sz="2400">
                <a:ln>
                  <a:noFill/>
                </a:ln>
                <a:solidFill>
                  <a:schemeClr val="bg1"/>
                </a:solidFill>
              </a:defRPr>
            </a:lvl1pPr>
          </a:lstStyle>
          <a:p>
            <a:r>
              <a:rPr lang="fr-FR" dirty="0">
                <a:solidFill>
                  <a:schemeClr val="bg2"/>
                </a:solidFill>
                <a:latin typeface="Montserrat" charset="0"/>
                <a:ea typeface="Montserrat" charset="0"/>
                <a:cs typeface="Montserrat" charset="0"/>
              </a:rPr>
              <a:t>Sous-titre de la présentation</a:t>
            </a:r>
          </a:p>
        </p:txBody>
      </p:sp>
      <p:sp>
        <p:nvSpPr>
          <p:cNvPr id="21" name="Espace réservé du texte 20"/>
          <p:cNvSpPr>
            <a:spLocks noGrp="1"/>
          </p:cNvSpPr>
          <p:nvPr>
            <p:ph type="body" sz="quarter" idx="14" hasCustomPrompt="1"/>
          </p:nvPr>
        </p:nvSpPr>
        <p:spPr>
          <a:xfrm>
            <a:off x="3022600" y="3376613"/>
            <a:ext cx="6146800" cy="830262"/>
          </a:xfrm>
          <a:prstGeom prst="rect">
            <a:avLst/>
          </a:prstGeom>
        </p:spPr>
        <p:txBody>
          <a:bodyPr/>
          <a:lstStyle>
            <a:lvl1pPr marL="0" indent="0" algn="ctr">
              <a:buNone/>
              <a:defRPr sz="3200" b="1">
                <a:ln>
                  <a:noFill/>
                </a:ln>
                <a:solidFill>
                  <a:schemeClr val="bg1"/>
                </a:solidFill>
                <a:latin typeface="Montserrat" charset="0"/>
                <a:ea typeface="Montserrat" charset="0"/>
                <a:cs typeface="Montserrat" charset="0"/>
              </a:defRPr>
            </a:lvl1pPr>
          </a:lstStyle>
          <a:p>
            <a:pPr lvl="0"/>
            <a:r>
              <a:rPr lang="fr-FR" dirty="0"/>
              <a:t>TITRE DE LA PRÉSENTATION</a:t>
            </a:r>
          </a:p>
        </p:txBody>
      </p:sp>
      <p:pic>
        <p:nvPicPr>
          <p:cNvPr id="10" name="Imag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07142" y="326735"/>
            <a:ext cx="3574192" cy="1594224"/>
          </a:xfrm>
          <a:prstGeom prst="rect">
            <a:avLst/>
          </a:prstGeom>
        </p:spPr>
      </p:pic>
      <p:sp>
        <p:nvSpPr>
          <p:cNvPr id="14" name="ZoneTexte 13"/>
          <p:cNvSpPr txBox="1"/>
          <p:nvPr userDrawn="1"/>
        </p:nvSpPr>
        <p:spPr>
          <a:xfrm>
            <a:off x="8740589" y="6413697"/>
            <a:ext cx="3201168" cy="338554"/>
          </a:xfrm>
          <a:prstGeom prst="rect">
            <a:avLst/>
          </a:prstGeom>
          <a:noFill/>
        </p:spPr>
        <p:txBody>
          <a:bodyPr wrap="square" rtlCol="0">
            <a:spAutoFit/>
          </a:bodyPr>
          <a:lstStyle/>
          <a:p>
            <a:pPr algn="r"/>
            <a:r>
              <a:rPr lang="fr-FR" sz="1600" b="1" dirty="0">
                <a:solidFill>
                  <a:schemeClr val="bg1"/>
                </a:solidFill>
                <a:latin typeface="Helvetica" panose="020B0604020202020204" pitchFamily="34" charset="0"/>
                <a:cs typeface="Helvetica" panose="020B0604020202020204" pitchFamily="34" charset="0"/>
              </a:rPr>
              <a:t>www.presanse-pacacorse.org</a:t>
            </a:r>
          </a:p>
        </p:txBody>
      </p:sp>
      <p:pic>
        <p:nvPicPr>
          <p:cNvPr id="7" name="Graphique 6">
            <a:extLst>
              <a:ext uri="{FF2B5EF4-FFF2-40B4-BE49-F238E27FC236}">
                <a16:creationId xmlns:a16="http://schemas.microsoft.com/office/drawing/2014/main" id="{634DDE4B-40FC-A12B-3F1C-72D9BFC55C7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428333" y="327586"/>
            <a:ext cx="315638" cy="315638"/>
          </a:xfrm>
          <a:prstGeom prst="rect">
            <a:avLst/>
          </a:prstGeom>
        </p:spPr>
      </p:pic>
      <p:pic>
        <p:nvPicPr>
          <p:cNvPr id="8" name="Graphique 7">
            <a:extLst>
              <a:ext uri="{FF2B5EF4-FFF2-40B4-BE49-F238E27FC236}">
                <a16:creationId xmlns:a16="http://schemas.microsoft.com/office/drawing/2014/main" id="{27F6BC29-FE8E-C2B0-6BA7-2C6B0118D014}"/>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1275533" y="327586"/>
            <a:ext cx="315638" cy="315638"/>
          </a:xfrm>
          <a:prstGeom prst="rect">
            <a:avLst/>
          </a:prstGeom>
        </p:spPr>
      </p:pic>
      <p:pic>
        <p:nvPicPr>
          <p:cNvPr id="9" name="Graphique 8">
            <a:extLst>
              <a:ext uri="{FF2B5EF4-FFF2-40B4-BE49-F238E27FC236}">
                <a16:creationId xmlns:a16="http://schemas.microsoft.com/office/drawing/2014/main" id="{98557C66-5C83-760C-1DD5-9471A4B00069}"/>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0851933" y="327586"/>
            <a:ext cx="315638" cy="315638"/>
          </a:xfrm>
          <a:prstGeom prst="rect">
            <a:avLst/>
          </a:prstGeom>
        </p:spPr>
      </p:pic>
      <p:pic>
        <p:nvPicPr>
          <p:cNvPr id="15" name="Graphique 14">
            <a:extLst>
              <a:ext uri="{FF2B5EF4-FFF2-40B4-BE49-F238E27FC236}">
                <a16:creationId xmlns:a16="http://schemas.microsoft.com/office/drawing/2014/main" id="{85DAA72E-D837-6CFD-61CC-DD78207C9AB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11699133" y="327586"/>
            <a:ext cx="315638" cy="315638"/>
          </a:xfrm>
          <a:prstGeom prst="rect">
            <a:avLst/>
          </a:prstGeom>
        </p:spPr>
      </p:pic>
    </p:spTree>
    <p:extLst>
      <p:ext uri="{BB962C8B-B14F-4D97-AF65-F5344CB8AC3E}">
        <p14:creationId xmlns:p14="http://schemas.microsoft.com/office/powerpoint/2010/main" val="146681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ommaire">
    <p:spTree>
      <p:nvGrpSpPr>
        <p:cNvPr id="1" name=""/>
        <p:cNvGrpSpPr/>
        <p:nvPr/>
      </p:nvGrpSpPr>
      <p:grpSpPr>
        <a:xfrm>
          <a:off x="0" y="0"/>
          <a:ext cx="0" cy="0"/>
          <a:chOff x="0" y="0"/>
          <a:chExt cx="0" cy="0"/>
        </a:xfrm>
      </p:grpSpPr>
      <p:sp>
        <p:nvSpPr>
          <p:cNvPr id="7" name="Arc 6"/>
          <p:cNvSpPr/>
          <p:nvPr userDrawn="1"/>
        </p:nvSpPr>
        <p:spPr>
          <a:xfrm>
            <a:off x="-4039614" y="-1939752"/>
            <a:ext cx="4868060" cy="10980894"/>
          </a:xfrm>
          <a:prstGeom prst="arc">
            <a:avLst>
              <a:gd name="adj1" fmla="val 17833965"/>
              <a:gd name="adj2" fmla="val 3585703"/>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46" name="Rectangle 45"/>
          <p:cNvSpPr/>
          <p:nvPr userDrawn="1"/>
        </p:nvSpPr>
        <p:spPr>
          <a:xfrm>
            <a:off x="942359" y="979156"/>
            <a:ext cx="1472540" cy="59377"/>
          </a:xfrm>
          <a:prstGeom prst="rect">
            <a:avLst/>
          </a:prstGeom>
          <a:solidFill>
            <a:srgbClr val="5655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Espace réservé du texte 3"/>
          <p:cNvSpPr>
            <a:spLocks noGrp="1"/>
          </p:cNvSpPr>
          <p:nvPr>
            <p:ph type="body" sz="quarter" idx="10" hasCustomPrompt="1"/>
          </p:nvPr>
        </p:nvSpPr>
        <p:spPr>
          <a:xfrm>
            <a:off x="828446" y="396069"/>
            <a:ext cx="5692956" cy="612775"/>
          </a:xfrm>
          <a:prstGeom prst="rect">
            <a:avLst/>
          </a:prstGeom>
        </p:spPr>
        <p:txBody>
          <a:bodyPr/>
          <a:lstStyle>
            <a:lvl1pPr marL="0" indent="0">
              <a:buNone/>
              <a:defRPr sz="3200" b="0" i="0">
                <a:solidFill>
                  <a:srgbClr val="019EE3"/>
                </a:solidFill>
                <a:latin typeface="Montserrat" charset="0"/>
                <a:ea typeface="Montserrat" charset="0"/>
                <a:cs typeface="Montserrat" charset="0"/>
              </a:defRPr>
            </a:lvl1pPr>
          </a:lstStyle>
          <a:p>
            <a:pPr lvl="0"/>
            <a:r>
              <a:rPr lang="fr-FR" dirty="0"/>
              <a:t>Sommaire</a:t>
            </a:r>
          </a:p>
        </p:txBody>
      </p:sp>
      <p:sp>
        <p:nvSpPr>
          <p:cNvPr id="50" name="Espace réservé du texte 49"/>
          <p:cNvSpPr>
            <a:spLocks noGrp="1"/>
          </p:cNvSpPr>
          <p:nvPr>
            <p:ph type="body" sz="quarter" idx="11" hasCustomPrompt="1"/>
          </p:nvPr>
        </p:nvSpPr>
        <p:spPr>
          <a:xfrm>
            <a:off x="2414899" y="1902910"/>
            <a:ext cx="3653680" cy="1190498"/>
          </a:xfrm>
          <a:prstGeom prst="rect">
            <a:avLst/>
          </a:prstGeom>
        </p:spPr>
        <p:txBody>
          <a:bodyPr/>
          <a:lstStyle>
            <a:lvl1pPr>
              <a:defRPr sz="1200">
                <a:solidFill>
                  <a:srgbClr val="565555"/>
                </a:solidFill>
              </a:defRPr>
            </a:lvl1pPr>
          </a:lstStyle>
          <a:p>
            <a:pPr marL="285750" indent="-285750">
              <a:buClr>
                <a:srgbClr val="029EE3"/>
              </a:buClr>
              <a:buFont typeface="Wingdings" charset="2"/>
              <a:buChar char="§"/>
            </a:pPr>
            <a:r>
              <a:rPr lang="fr-FR" sz="1200" dirty="0">
                <a:latin typeface="Helvetica" charset="0"/>
                <a:ea typeface="Helvetica" charset="0"/>
                <a:cs typeface="Helvetica" charset="0"/>
              </a:rPr>
              <a:t>Première sous-partie</a:t>
            </a:r>
          </a:p>
          <a:p>
            <a:pPr marL="285750" indent="-285750">
              <a:buClr>
                <a:srgbClr val="029EE3"/>
              </a:buClr>
              <a:buFont typeface="Wingdings" charset="2"/>
              <a:buChar char="§"/>
            </a:pPr>
            <a:r>
              <a:rPr lang="fr-FR" sz="1200" dirty="0">
                <a:latin typeface="Helvetica" charset="0"/>
                <a:ea typeface="Helvetica" charset="0"/>
                <a:cs typeface="Helvetica" charset="0"/>
              </a:rPr>
              <a:t>Deuxième sous-partie</a:t>
            </a:r>
          </a:p>
          <a:p>
            <a:pPr marL="285750" indent="-285750">
              <a:buClr>
                <a:srgbClr val="029EE3"/>
              </a:buClr>
              <a:buFont typeface="Wingdings" charset="2"/>
              <a:buChar char="§"/>
            </a:pPr>
            <a:r>
              <a:rPr lang="fr-FR" sz="1200" dirty="0">
                <a:latin typeface="Helvetica" charset="0"/>
                <a:ea typeface="Helvetica" charset="0"/>
                <a:cs typeface="Helvetica" charset="0"/>
              </a:rPr>
              <a:t>Troisième sous-partie</a:t>
            </a:r>
          </a:p>
        </p:txBody>
      </p:sp>
      <p:sp>
        <p:nvSpPr>
          <p:cNvPr id="52" name="Espace réservé du texte 51"/>
          <p:cNvSpPr>
            <a:spLocks noGrp="1"/>
          </p:cNvSpPr>
          <p:nvPr>
            <p:ph type="body" sz="quarter" idx="12" hasCustomPrompt="1"/>
          </p:nvPr>
        </p:nvSpPr>
        <p:spPr>
          <a:xfrm>
            <a:off x="2414899" y="1460174"/>
            <a:ext cx="2844227" cy="334371"/>
          </a:xfrm>
          <a:prstGeom prst="rect">
            <a:avLst/>
          </a:prstGeom>
        </p:spPr>
        <p:txBody>
          <a:bodyPr/>
          <a:lstStyle>
            <a:lvl1pPr marL="0" indent="0">
              <a:buNone/>
              <a:defRPr sz="2000" baseline="0">
                <a:solidFill>
                  <a:srgbClr val="019EE3"/>
                </a:solidFill>
                <a:latin typeface="Montserrat" charset="0"/>
                <a:ea typeface="Montserrat" charset="0"/>
                <a:cs typeface="Montserrat" charset="0"/>
              </a:defRPr>
            </a:lvl1pPr>
          </a:lstStyle>
          <a:p>
            <a:pPr lvl="0"/>
            <a:r>
              <a:rPr lang="fr-FR" dirty="0"/>
              <a:t>Titre de la partie</a:t>
            </a:r>
          </a:p>
        </p:txBody>
      </p:sp>
      <p:sp>
        <p:nvSpPr>
          <p:cNvPr id="53" name="Espace réservé du texte 49"/>
          <p:cNvSpPr>
            <a:spLocks noGrp="1"/>
          </p:cNvSpPr>
          <p:nvPr>
            <p:ph type="body" sz="quarter" idx="13" hasCustomPrompt="1"/>
          </p:nvPr>
        </p:nvSpPr>
        <p:spPr>
          <a:xfrm>
            <a:off x="2414899" y="3641320"/>
            <a:ext cx="3653680" cy="1008846"/>
          </a:xfrm>
          <a:prstGeom prst="rect">
            <a:avLst/>
          </a:prstGeom>
        </p:spPr>
        <p:txBody>
          <a:bodyPr/>
          <a:lstStyle>
            <a:lvl1pPr>
              <a:defRPr sz="1200">
                <a:solidFill>
                  <a:srgbClr val="565555"/>
                </a:solidFill>
              </a:defRPr>
            </a:lvl1pPr>
          </a:lstStyle>
          <a:p>
            <a:pPr marL="285750" indent="-285750">
              <a:buClr>
                <a:srgbClr val="029EE3"/>
              </a:buClr>
              <a:buFont typeface="Wingdings" charset="2"/>
              <a:buChar char="§"/>
            </a:pPr>
            <a:r>
              <a:rPr lang="fr-FR" sz="1200" dirty="0">
                <a:latin typeface="Helvetica" charset="0"/>
                <a:ea typeface="Helvetica" charset="0"/>
                <a:cs typeface="Helvetica" charset="0"/>
              </a:rPr>
              <a:t>Première sous-partie</a:t>
            </a:r>
          </a:p>
          <a:p>
            <a:pPr marL="285750" indent="-285750">
              <a:buClr>
                <a:srgbClr val="029EE3"/>
              </a:buClr>
              <a:buFont typeface="Wingdings" charset="2"/>
              <a:buChar char="§"/>
            </a:pPr>
            <a:r>
              <a:rPr lang="fr-FR" sz="1200" dirty="0">
                <a:latin typeface="Helvetica" charset="0"/>
                <a:ea typeface="Helvetica" charset="0"/>
                <a:cs typeface="Helvetica" charset="0"/>
              </a:rPr>
              <a:t>Deuxième sous-partie</a:t>
            </a:r>
          </a:p>
          <a:p>
            <a:pPr marL="285750" indent="-285750">
              <a:buClr>
                <a:srgbClr val="029EE3"/>
              </a:buClr>
              <a:buFont typeface="Wingdings" charset="2"/>
              <a:buChar char="§"/>
            </a:pPr>
            <a:r>
              <a:rPr lang="fr-FR" sz="1200" dirty="0">
                <a:latin typeface="Helvetica" charset="0"/>
                <a:ea typeface="Helvetica" charset="0"/>
                <a:cs typeface="Helvetica" charset="0"/>
              </a:rPr>
              <a:t>Troisième sous-partie</a:t>
            </a:r>
          </a:p>
        </p:txBody>
      </p:sp>
      <p:sp>
        <p:nvSpPr>
          <p:cNvPr id="54" name="Espace réservé du texte 51"/>
          <p:cNvSpPr>
            <a:spLocks noGrp="1"/>
          </p:cNvSpPr>
          <p:nvPr>
            <p:ph type="body" sz="quarter" idx="14" hasCustomPrompt="1"/>
          </p:nvPr>
        </p:nvSpPr>
        <p:spPr>
          <a:xfrm>
            <a:off x="2414899" y="3243554"/>
            <a:ext cx="2844227" cy="283351"/>
          </a:xfrm>
          <a:prstGeom prst="rect">
            <a:avLst/>
          </a:prstGeom>
        </p:spPr>
        <p:txBody>
          <a:bodyPr/>
          <a:lstStyle>
            <a:lvl1pPr marL="0" indent="0">
              <a:buNone/>
              <a:defRPr sz="2000" baseline="0">
                <a:solidFill>
                  <a:srgbClr val="019EE3"/>
                </a:solidFill>
                <a:latin typeface="Montserrat" charset="0"/>
                <a:ea typeface="Montserrat" charset="0"/>
                <a:cs typeface="Montserrat" charset="0"/>
              </a:defRPr>
            </a:lvl1pPr>
          </a:lstStyle>
          <a:p>
            <a:pPr lvl="0"/>
            <a:r>
              <a:rPr lang="fr-FR" dirty="0"/>
              <a:t>Titre de la partie</a:t>
            </a:r>
          </a:p>
        </p:txBody>
      </p:sp>
      <p:sp>
        <p:nvSpPr>
          <p:cNvPr id="55" name="Espace réservé du texte 49"/>
          <p:cNvSpPr>
            <a:spLocks noGrp="1"/>
          </p:cNvSpPr>
          <p:nvPr>
            <p:ph type="body" sz="quarter" idx="15" hasCustomPrompt="1"/>
          </p:nvPr>
        </p:nvSpPr>
        <p:spPr>
          <a:xfrm>
            <a:off x="2414899" y="5193648"/>
            <a:ext cx="3653680" cy="1008846"/>
          </a:xfrm>
          <a:prstGeom prst="rect">
            <a:avLst/>
          </a:prstGeom>
        </p:spPr>
        <p:txBody>
          <a:bodyPr/>
          <a:lstStyle>
            <a:lvl1pPr>
              <a:defRPr sz="1200">
                <a:solidFill>
                  <a:srgbClr val="565555"/>
                </a:solidFill>
              </a:defRPr>
            </a:lvl1pPr>
          </a:lstStyle>
          <a:p>
            <a:pPr marL="285750" indent="-285750">
              <a:buClr>
                <a:srgbClr val="029EE3"/>
              </a:buClr>
              <a:buFont typeface="Wingdings" charset="2"/>
              <a:buChar char="§"/>
            </a:pPr>
            <a:r>
              <a:rPr lang="fr-FR" sz="1200" dirty="0">
                <a:latin typeface="Helvetica" charset="0"/>
                <a:ea typeface="Helvetica" charset="0"/>
                <a:cs typeface="Helvetica" charset="0"/>
              </a:rPr>
              <a:t>Première sous-partie</a:t>
            </a:r>
          </a:p>
          <a:p>
            <a:pPr marL="285750" indent="-285750">
              <a:buClr>
                <a:srgbClr val="029EE3"/>
              </a:buClr>
              <a:buFont typeface="Wingdings" charset="2"/>
              <a:buChar char="§"/>
            </a:pPr>
            <a:r>
              <a:rPr lang="fr-FR" sz="1200" dirty="0">
                <a:latin typeface="Helvetica" charset="0"/>
                <a:ea typeface="Helvetica" charset="0"/>
                <a:cs typeface="Helvetica" charset="0"/>
              </a:rPr>
              <a:t>Deuxième sous-partie</a:t>
            </a:r>
          </a:p>
          <a:p>
            <a:pPr marL="285750" indent="-285750">
              <a:buClr>
                <a:srgbClr val="029EE3"/>
              </a:buClr>
              <a:buFont typeface="Wingdings" charset="2"/>
              <a:buChar char="§"/>
            </a:pPr>
            <a:r>
              <a:rPr lang="fr-FR" sz="1200" dirty="0">
                <a:latin typeface="Helvetica" charset="0"/>
                <a:ea typeface="Helvetica" charset="0"/>
                <a:cs typeface="Helvetica" charset="0"/>
              </a:rPr>
              <a:t>Troisième sous-partie</a:t>
            </a:r>
          </a:p>
        </p:txBody>
      </p:sp>
      <p:sp>
        <p:nvSpPr>
          <p:cNvPr id="56" name="Espace réservé du texte 51"/>
          <p:cNvSpPr>
            <a:spLocks noGrp="1"/>
          </p:cNvSpPr>
          <p:nvPr>
            <p:ph type="body" sz="quarter" idx="16" hasCustomPrompt="1"/>
          </p:nvPr>
        </p:nvSpPr>
        <p:spPr>
          <a:xfrm>
            <a:off x="2414899" y="4803337"/>
            <a:ext cx="2844227" cy="283351"/>
          </a:xfrm>
          <a:prstGeom prst="rect">
            <a:avLst/>
          </a:prstGeom>
        </p:spPr>
        <p:txBody>
          <a:bodyPr/>
          <a:lstStyle>
            <a:lvl1pPr marL="0" indent="0">
              <a:buNone/>
              <a:defRPr sz="2000" baseline="0">
                <a:solidFill>
                  <a:srgbClr val="019EE3"/>
                </a:solidFill>
                <a:latin typeface="Montserrat" charset="0"/>
                <a:ea typeface="Montserrat" charset="0"/>
                <a:cs typeface="Montserrat" charset="0"/>
              </a:defRPr>
            </a:lvl1pPr>
          </a:lstStyle>
          <a:p>
            <a:pPr lvl="0"/>
            <a:r>
              <a:rPr lang="fr-FR" dirty="0"/>
              <a:t>Titre de la partie</a:t>
            </a:r>
          </a:p>
        </p:txBody>
      </p:sp>
      <p:sp>
        <p:nvSpPr>
          <p:cNvPr id="57" name="Espace réservé du texte 49"/>
          <p:cNvSpPr>
            <a:spLocks noGrp="1"/>
          </p:cNvSpPr>
          <p:nvPr>
            <p:ph type="body" sz="quarter" idx="17" hasCustomPrompt="1"/>
          </p:nvPr>
        </p:nvSpPr>
        <p:spPr>
          <a:xfrm>
            <a:off x="7505563" y="1922857"/>
            <a:ext cx="3653680" cy="1190498"/>
          </a:xfrm>
          <a:prstGeom prst="rect">
            <a:avLst/>
          </a:prstGeom>
        </p:spPr>
        <p:txBody>
          <a:bodyPr/>
          <a:lstStyle>
            <a:lvl1pPr>
              <a:defRPr sz="1200">
                <a:solidFill>
                  <a:srgbClr val="565555"/>
                </a:solidFill>
              </a:defRPr>
            </a:lvl1pPr>
          </a:lstStyle>
          <a:p>
            <a:pPr marL="285750" indent="-285750">
              <a:buClr>
                <a:srgbClr val="029EE3"/>
              </a:buClr>
              <a:buFont typeface="Wingdings" charset="2"/>
              <a:buChar char="§"/>
            </a:pPr>
            <a:r>
              <a:rPr lang="fr-FR" sz="1200" dirty="0">
                <a:latin typeface="Helvetica" charset="0"/>
                <a:ea typeface="Helvetica" charset="0"/>
                <a:cs typeface="Helvetica" charset="0"/>
              </a:rPr>
              <a:t>Première sous-partie</a:t>
            </a:r>
          </a:p>
          <a:p>
            <a:pPr marL="285750" indent="-285750">
              <a:buClr>
                <a:srgbClr val="029EE3"/>
              </a:buClr>
              <a:buFont typeface="Wingdings" charset="2"/>
              <a:buChar char="§"/>
            </a:pPr>
            <a:r>
              <a:rPr lang="fr-FR" sz="1200" dirty="0">
                <a:latin typeface="Helvetica" charset="0"/>
                <a:ea typeface="Helvetica" charset="0"/>
                <a:cs typeface="Helvetica" charset="0"/>
              </a:rPr>
              <a:t>Deuxième sous-partie</a:t>
            </a:r>
          </a:p>
          <a:p>
            <a:pPr marL="285750" indent="-285750">
              <a:buClr>
                <a:srgbClr val="029EE3"/>
              </a:buClr>
              <a:buFont typeface="Wingdings" charset="2"/>
              <a:buChar char="§"/>
            </a:pPr>
            <a:r>
              <a:rPr lang="fr-FR" sz="1200" dirty="0">
                <a:latin typeface="Helvetica" charset="0"/>
                <a:ea typeface="Helvetica" charset="0"/>
                <a:cs typeface="Helvetica" charset="0"/>
              </a:rPr>
              <a:t>Troisième sous-partie</a:t>
            </a:r>
          </a:p>
        </p:txBody>
      </p:sp>
      <p:sp>
        <p:nvSpPr>
          <p:cNvPr id="58" name="Espace réservé du texte 51"/>
          <p:cNvSpPr>
            <a:spLocks noGrp="1"/>
          </p:cNvSpPr>
          <p:nvPr>
            <p:ph type="body" sz="quarter" idx="18" hasCustomPrompt="1"/>
          </p:nvPr>
        </p:nvSpPr>
        <p:spPr>
          <a:xfrm>
            <a:off x="7505563" y="1480121"/>
            <a:ext cx="2844227" cy="334371"/>
          </a:xfrm>
          <a:prstGeom prst="rect">
            <a:avLst/>
          </a:prstGeom>
        </p:spPr>
        <p:txBody>
          <a:bodyPr/>
          <a:lstStyle>
            <a:lvl1pPr marL="0" indent="0">
              <a:buNone/>
              <a:defRPr sz="2000" baseline="0">
                <a:solidFill>
                  <a:srgbClr val="019EE3"/>
                </a:solidFill>
                <a:latin typeface="Montserrat" charset="0"/>
                <a:ea typeface="Montserrat" charset="0"/>
                <a:cs typeface="Montserrat" charset="0"/>
              </a:defRPr>
            </a:lvl1pPr>
          </a:lstStyle>
          <a:p>
            <a:pPr lvl="0"/>
            <a:r>
              <a:rPr lang="fr-FR" dirty="0"/>
              <a:t>Titre de la partie</a:t>
            </a:r>
          </a:p>
        </p:txBody>
      </p:sp>
      <p:sp>
        <p:nvSpPr>
          <p:cNvPr id="59" name="Espace réservé du texte 49"/>
          <p:cNvSpPr>
            <a:spLocks noGrp="1"/>
          </p:cNvSpPr>
          <p:nvPr>
            <p:ph type="body" sz="quarter" idx="19" hasCustomPrompt="1"/>
          </p:nvPr>
        </p:nvSpPr>
        <p:spPr>
          <a:xfrm>
            <a:off x="7505563" y="3661267"/>
            <a:ext cx="3653680" cy="1008846"/>
          </a:xfrm>
          <a:prstGeom prst="rect">
            <a:avLst/>
          </a:prstGeom>
        </p:spPr>
        <p:txBody>
          <a:bodyPr/>
          <a:lstStyle>
            <a:lvl1pPr>
              <a:defRPr sz="1200">
                <a:solidFill>
                  <a:srgbClr val="565555"/>
                </a:solidFill>
              </a:defRPr>
            </a:lvl1pPr>
          </a:lstStyle>
          <a:p>
            <a:pPr marL="285750" indent="-285750">
              <a:buClr>
                <a:srgbClr val="029EE3"/>
              </a:buClr>
              <a:buFont typeface="Wingdings" charset="2"/>
              <a:buChar char="§"/>
            </a:pPr>
            <a:r>
              <a:rPr lang="fr-FR" sz="1200" dirty="0">
                <a:latin typeface="Helvetica" charset="0"/>
                <a:ea typeface="Helvetica" charset="0"/>
                <a:cs typeface="Helvetica" charset="0"/>
              </a:rPr>
              <a:t>Première sous-partie</a:t>
            </a:r>
          </a:p>
          <a:p>
            <a:pPr marL="285750" indent="-285750">
              <a:buClr>
                <a:srgbClr val="029EE3"/>
              </a:buClr>
              <a:buFont typeface="Wingdings" charset="2"/>
              <a:buChar char="§"/>
            </a:pPr>
            <a:r>
              <a:rPr lang="fr-FR" sz="1200" dirty="0">
                <a:latin typeface="Helvetica" charset="0"/>
                <a:ea typeface="Helvetica" charset="0"/>
                <a:cs typeface="Helvetica" charset="0"/>
              </a:rPr>
              <a:t>Deuxième sous-partie</a:t>
            </a:r>
          </a:p>
          <a:p>
            <a:pPr marL="285750" indent="-285750">
              <a:buClr>
                <a:srgbClr val="029EE3"/>
              </a:buClr>
              <a:buFont typeface="Wingdings" charset="2"/>
              <a:buChar char="§"/>
            </a:pPr>
            <a:r>
              <a:rPr lang="fr-FR" sz="1200" dirty="0">
                <a:latin typeface="Helvetica" charset="0"/>
                <a:ea typeface="Helvetica" charset="0"/>
                <a:cs typeface="Helvetica" charset="0"/>
              </a:rPr>
              <a:t>Troisième sous-partie</a:t>
            </a:r>
          </a:p>
        </p:txBody>
      </p:sp>
      <p:sp>
        <p:nvSpPr>
          <p:cNvPr id="60" name="Espace réservé du texte 51"/>
          <p:cNvSpPr>
            <a:spLocks noGrp="1"/>
          </p:cNvSpPr>
          <p:nvPr>
            <p:ph type="body" sz="quarter" idx="20" hasCustomPrompt="1"/>
          </p:nvPr>
        </p:nvSpPr>
        <p:spPr>
          <a:xfrm>
            <a:off x="7505563" y="3263501"/>
            <a:ext cx="2844227" cy="283351"/>
          </a:xfrm>
          <a:prstGeom prst="rect">
            <a:avLst/>
          </a:prstGeom>
        </p:spPr>
        <p:txBody>
          <a:bodyPr/>
          <a:lstStyle>
            <a:lvl1pPr marL="0" indent="0">
              <a:buNone/>
              <a:defRPr sz="2000" baseline="0">
                <a:solidFill>
                  <a:srgbClr val="019EE3"/>
                </a:solidFill>
                <a:latin typeface="Montserrat" charset="0"/>
                <a:ea typeface="Montserrat" charset="0"/>
                <a:cs typeface="Montserrat" charset="0"/>
              </a:defRPr>
            </a:lvl1pPr>
          </a:lstStyle>
          <a:p>
            <a:pPr lvl="0"/>
            <a:r>
              <a:rPr lang="fr-FR" dirty="0"/>
              <a:t>Titre de la partie</a:t>
            </a:r>
          </a:p>
        </p:txBody>
      </p:sp>
      <p:sp>
        <p:nvSpPr>
          <p:cNvPr id="61" name="Espace réservé du texte 49"/>
          <p:cNvSpPr>
            <a:spLocks noGrp="1"/>
          </p:cNvSpPr>
          <p:nvPr>
            <p:ph type="body" sz="quarter" idx="21" hasCustomPrompt="1"/>
          </p:nvPr>
        </p:nvSpPr>
        <p:spPr>
          <a:xfrm>
            <a:off x="7505563" y="5213595"/>
            <a:ext cx="3653680" cy="1008846"/>
          </a:xfrm>
          <a:prstGeom prst="rect">
            <a:avLst/>
          </a:prstGeom>
        </p:spPr>
        <p:txBody>
          <a:bodyPr/>
          <a:lstStyle>
            <a:lvl1pPr>
              <a:defRPr sz="1200">
                <a:solidFill>
                  <a:srgbClr val="565555"/>
                </a:solidFill>
              </a:defRPr>
            </a:lvl1pPr>
          </a:lstStyle>
          <a:p>
            <a:pPr marL="285750" indent="-285750">
              <a:buClr>
                <a:srgbClr val="029EE3"/>
              </a:buClr>
              <a:buFont typeface="Wingdings" charset="2"/>
              <a:buChar char="§"/>
            </a:pPr>
            <a:r>
              <a:rPr lang="fr-FR" sz="1200" dirty="0">
                <a:latin typeface="Helvetica" charset="0"/>
                <a:ea typeface="Helvetica" charset="0"/>
                <a:cs typeface="Helvetica" charset="0"/>
              </a:rPr>
              <a:t>Première sous-partie</a:t>
            </a:r>
          </a:p>
          <a:p>
            <a:pPr marL="285750" indent="-285750">
              <a:buClr>
                <a:srgbClr val="029EE3"/>
              </a:buClr>
              <a:buFont typeface="Wingdings" charset="2"/>
              <a:buChar char="§"/>
            </a:pPr>
            <a:r>
              <a:rPr lang="fr-FR" sz="1200" dirty="0">
                <a:latin typeface="Helvetica" charset="0"/>
                <a:ea typeface="Helvetica" charset="0"/>
                <a:cs typeface="Helvetica" charset="0"/>
              </a:rPr>
              <a:t>Deuxième sous-partie</a:t>
            </a:r>
          </a:p>
          <a:p>
            <a:pPr marL="285750" indent="-285750">
              <a:buClr>
                <a:srgbClr val="029EE3"/>
              </a:buClr>
              <a:buFont typeface="Wingdings" charset="2"/>
              <a:buChar char="§"/>
            </a:pPr>
            <a:r>
              <a:rPr lang="fr-FR" sz="1200" dirty="0">
                <a:latin typeface="Helvetica" charset="0"/>
                <a:ea typeface="Helvetica" charset="0"/>
                <a:cs typeface="Helvetica" charset="0"/>
              </a:rPr>
              <a:t>Troisième sous-partie</a:t>
            </a:r>
          </a:p>
        </p:txBody>
      </p:sp>
      <p:sp>
        <p:nvSpPr>
          <p:cNvPr id="62" name="Espace réservé du texte 51"/>
          <p:cNvSpPr>
            <a:spLocks noGrp="1"/>
          </p:cNvSpPr>
          <p:nvPr>
            <p:ph type="body" sz="quarter" idx="22" hasCustomPrompt="1"/>
          </p:nvPr>
        </p:nvSpPr>
        <p:spPr>
          <a:xfrm>
            <a:off x="7505563" y="4823284"/>
            <a:ext cx="2844227" cy="283351"/>
          </a:xfrm>
          <a:prstGeom prst="rect">
            <a:avLst/>
          </a:prstGeom>
        </p:spPr>
        <p:txBody>
          <a:bodyPr/>
          <a:lstStyle>
            <a:lvl1pPr marL="0" indent="0">
              <a:buNone/>
              <a:defRPr sz="2000" baseline="0">
                <a:solidFill>
                  <a:srgbClr val="019EE3"/>
                </a:solidFill>
                <a:latin typeface="Montserrat" charset="0"/>
                <a:ea typeface="Montserrat" charset="0"/>
                <a:cs typeface="Montserrat" charset="0"/>
              </a:defRPr>
            </a:lvl1pPr>
          </a:lstStyle>
          <a:p>
            <a:pPr lvl="0"/>
            <a:r>
              <a:rPr lang="fr-FR" dirty="0"/>
              <a:t>Titre de la partie</a:t>
            </a:r>
          </a:p>
        </p:txBody>
      </p:sp>
    </p:spTree>
    <p:extLst>
      <p:ext uri="{BB962C8B-B14F-4D97-AF65-F5344CB8AC3E}">
        <p14:creationId xmlns:p14="http://schemas.microsoft.com/office/powerpoint/2010/main" val="1605669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de partie">
    <p:spTree>
      <p:nvGrpSpPr>
        <p:cNvPr id="1" name=""/>
        <p:cNvGrpSpPr/>
        <p:nvPr/>
      </p:nvGrpSpPr>
      <p:grpSpPr>
        <a:xfrm>
          <a:off x="0" y="0"/>
          <a:ext cx="0" cy="0"/>
          <a:chOff x="0" y="0"/>
          <a:chExt cx="0" cy="0"/>
        </a:xfrm>
      </p:grpSpPr>
      <p:sp>
        <p:nvSpPr>
          <p:cNvPr id="8" name="Rectangle 7"/>
          <p:cNvSpPr/>
          <p:nvPr userDrawn="1"/>
        </p:nvSpPr>
        <p:spPr bwMode="auto">
          <a:xfrm>
            <a:off x="0" y="0"/>
            <a:ext cx="12195524" cy="7113588"/>
          </a:xfrm>
          <a:prstGeom prst="rect">
            <a:avLst/>
          </a:prstGeom>
          <a:gradFill>
            <a:gsLst>
              <a:gs pos="78000">
                <a:srgbClr val="009EE3"/>
              </a:gs>
              <a:gs pos="0">
                <a:srgbClr val="009EE3">
                  <a:tint val="44500"/>
                  <a:satMod val="160000"/>
                </a:srgbClr>
              </a:gs>
            </a:gsLst>
            <a:path path="circle">
              <a:fillToRect l="50000" t="50000" r="50000" b="50000"/>
            </a:path>
          </a:gradFill>
          <a:ln w="9525" cap="flat" cmpd="sng" algn="ctr">
            <a:noFill/>
            <a:prstDash val="solid"/>
            <a:round/>
            <a:headEnd type="none" w="med" len="med"/>
            <a:tailEnd type="none" w="med" len="med"/>
          </a:ln>
          <a:effec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defRPr/>
            </a:pPr>
            <a:endParaRPr lang="fr-FR" altLang="fr-FR"/>
          </a:p>
        </p:txBody>
      </p:sp>
      <p:sp>
        <p:nvSpPr>
          <p:cNvPr id="3" name="Espace réservé du texte 2"/>
          <p:cNvSpPr>
            <a:spLocks noGrp="1"/>
          </p:cNvSpPr>
          <p:nvPr>
            <p:ph type="body" sz="quarter" idx="10" hasCustomPrompt="1"/>
          </p:nvPr>
        </p:nvSpPr>
        <p:spPr>
          <a:xfrm>
            <a:off x="2339101" y="2799683"/>
            <a:ext cx="7510271" cy="525463"/>
          </a:xfrm>
          <a:prstGeom prst="rect">
            <a:avLst/>
          </a:prstGeom>
        </p:spPr>
        <p:txBody>
          <a:bodyPr/>
          <a:lstStyle>
            <a:lvl1pPr marL="0" indent="0" algn="ctr">
              <a:buNone/>
              <a:defRPr sz="3600" b="1">
                <a:solidFill>
                  <a:schemeClr val="bg1"/>
                </a:solidFill>
              </a:defRPr>
            </a:lvl1pPr>
          </a:lstStyle>
          <a:p>
            <a:r>
              <a:rPr lang="fr-FR" dirty="0">
                <a:solidFill>
                  <a:schemeClr val="bg2"/>
                </a:solidFill>
                <a:latin typeface="Montserrat" charset="0"/>
                <a:ea typeface="Montserrat" charset="0"/>
                <a:cs typeface="Montserrat" charset="0"/>
              </a:rPr>
              <a:t>TITRE DE LA PARTIE</a:t>
            </a:r>
          </a:p>
        </p:txBody>
      </p:sp>
      <p:sp>
        <p:nvSpPr>
          <p:cNvPr id="5" name="Espace réservé du texte 4"/>
          <p:cNvSpPr>
            <a:spLocks noGrp="1"/>
          </p:cNvSpPr>
          <p:nvPr>
            <p:ph type="body" sz="quarter" idx="11" hasCustomPrompt="1"/>
          </p:nvPr>
        </p:nvSpPr>
        <p:spPr>
          <a:xfrm>
            <a:off x="3590131" y="3511550"/>
            <a:ext cx="5011738" cy="633413"/>
          </a:xfrm>
          <a:prstGeom prst="rect">
            <a:avLst/>
          </a:prstGeom>
        </p:spPr>
        <p:txBody>
          <a:bodyPr/>
          <a:lstStyle>
            <a:lvl1pPr marL="0" indent="0" algn="ctr">
              <a:buNone/>
              <a:defRPr sz="2400">
                <a:solidFill>
                  <a:schemeClr val="bg1"/>
                </a:solidFill>
              </a:defRPr>
            </a:lvl1pPr>
          </a:lstStyle>
          <a:p>
            <a:r>
              <a:rPr lang="fr-FR" dirty="0">
                <a:solidFill>
                  <a:schemeClr val="bg1"/>
                </a:solidFill>
                <a:latin typeface="Montserrat" charset="0"/>
                <a:ea typeface="Montserrat" charset="0"/>
                <a:cs typeface="Montserrat" charset="0"/>
              </a:rPr>
              <a:t>Sous-titre de la partie</a:t>
            </a:r>
          </a:p>
        </p:txBody>
      </p:sp>
    </p:spTree>
    <p:extLst>
      <p:ext uri="{BB962C8B-B14F-4D97-AF65-F5344CB8AC3E}">
        <p14:creationId xmlns:p14="http://schemas.microsoft.com/office/powerpoint/2010/main" val="946022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age contenu 1 ligne">
    <p:spTree>
      <p:nvGrpSpPr>
        <p:cNvPr id="1" name=""/>
        <p:cNvGrpSpPr/>
        <p:nvPr/>
      </p:nvGrpSpPr>
      <p:grpSpPr>
        <a:xfrm>
          <a:off x="0" y="0"/>
          <a:ext cx="0" cy="0"/>
          <a:chOff x="0" y="0"/>
          <a:chExt cx="0" cy="0"/>
        </a:xfrm>
      </p:grpSpPr>
      <p:sp>
        <p:nvSpPr>
          <p:cNvPr id="3" name="Rectangle 2"/>
          <p:cNvSpPr/>
          <p:nvPr userDrawn="1"/>
        </p:nvSpPr>
        <p:spPr>
          <a:xfrm>
            <a:off x="942627" y="976985"/>
            <a:ext cx="1472540" cy="59377"/>
          </a:xfrm>
          <a:prstGeom prst="rect">
            <a:avLst/>
          </a:prstGeom>
          <a:solidFill>
            <a:srgbClr val="5655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u numéro de diapositive 5"/>
          <p:cNvSpPr>
            <a:spLocks noGrp="1"/>
          </p:cNvSpPr>
          <p:nvPr>
            <p:ph type="sldNum" sz="quarter" idx="4"/>
          </p:nvPr>
        </p:nvSpPr>
        <p:spPr>
          <a:xfrm>
            <a:off x="4590142" y="6356349"/>
            <a:ext cx="2743200" cy="365125"/>
          </a:xfrm>
          <a:prstGeom prst="rect">
            <a:avLst/>
          </a:prstGeom>
        </p:spPr>
        <p:txBody>
          <a:bodyPr vert="horz" lIns="91440" tIns="45720" rIns="91440" bIns="45720" rtlCol="0" anchor="ctr"/>
          <a:lstStyle>
            <a:lvl1pPr algn="ctr">
              <a:defRPr sz="1200">
                <a:solidFill>
                  <a:schemeClr val="tx1">
                    <a:tint val="75000"/>
                  </a:schemeClr>
                </a:solidFill>
                <a:latin typeface="Helvetica" charset="0"/>
                <a:ea typeface="Helvetica" charset="0"/>
                <a:cs typeface="Helvetica" charset="0"/>
              </a:defRPr>
            </a:lvl1pPr>
          </a:lstStyle>
          <a:p>
            <a:fld id="{443935BB-9C05-C34E-BF02-B47196A5F45A}" type="slidenum">
              <a:rPr lang="fr-FR" smtClean="0"/>
              <a:pPr/>
              <a:t>‹N°›</a:t>
            </a:fld>
            <a:endParaRPr lang="fr-FR" dirty="0"/>
          </a:p>
        </p:txBody>
      </p:sp>
      <p:sp>
        <p:nvSpPr>
          <p:cNvPr id="5" name="Espace réservé du texte 3"/>
          <p:cNvSpPr>
            <a:spLocks noGrp="1"/>
          </p:cNvSpPr>
          <p:nvPr>
            <p:ph type="body" sz="quarter" idx="10" hasCustomPrompt="1"/>
          </p:nvPr>
        </p:nvSpPr>
        <p:spPr>
          <a:xfrm>
            <a:off x="828446" y="396069"/>
            <a:ext cx="10536466" cy="563301"/>
          </a:xfrm>
          <a:prstGeom prst="rect">
            <a:avLst/>
          </a:prstGeom>
        </p:spPr>
        <p:txBody>
          <a:bodyPr/>
          <a:lstStyle>
            <a:lvl1pPr marL="0" indent="0" defTabSz="554400">
              <a:lnSpc>
                <a:spcPct val="100000"/>
              </a:lnSpc>
              <a:spcBef>
                <a:spcPts val="0"/>
              </a:spcBef>
              <a:spcAft>
                <a:spcPts val="0"/>
              </a:spcAft>
              <a:buNone/>
              <a:defRPr sz="3200" b="0" i="0">
                <a:solidFill>
                  <a:srgbClr val="019EE3"/>
                </a:solidFill>
                <a:latin typeface="Montserrat" charset="0"/>
                <a:ea typeface="Montserrat" charset="0"/>
                <a:cs typeface="Montserrat" charset="0"/>
              </a:defRPr>
            </a:lvl1pPr>
          </a:lstStyle>
          <a:p>
            <a:pPr lvl="0"/>
            <a:r>
              <a:rPr lang="fr-FR" dirty="0"/>
              <a:t>Titre de la page contenu</a:t>
            </a:r>
          </a:p>
        </p:txBody>
      </p:sp>
      <p:sp>
        <p:nvSpPr>
          <p:cNvPr id="6" name="Espace réservé du texte 5"/>
          <p:cNvSpPr>
            <a:spLocks noGrp="1"/>
          </p:cNvSpPr>
          <p:nvPr>
            <p:ph type="body" sz="quarter" idx="11" hasCustomPrompt="1"/>
          </p:nvPr>
        </p:nvSpPr>
        <p:spPr>
          <a:xfrm>
            <a:off x="1678897" y="1503683"/>
            <a:ext cx="9686015" cy="4450022"/>
          </a:xfrm>
          <a:prstGeom prst="rect">
            <a:avLst/>
          </a:prstGeom>
        </p:spPr>
        <p:txBody>
          <a:bodyPr/>
          <a:lstStyle>
            <a:lvl1pPr marL="228600" indent="-228600">
              <a:buSzPct val="125000"/>
              <a:buFont typeface="Wingdings" charset="2"/>
              <a:buChar char="§"/>
              <a:defRPr sz="2400">
                <a:solidFill>
                  <a:srgbClr val="029EE3"/>
                </a:solidFill>
                <a:latin typeface="+mn-lt"/>
                <a:cs typeface="Arial" panose="020B0604020202020204" pitchFamily="34" charset="0"/>
              </a:defRPr>
            </a:lvl1pPr>
            <a:lvl2pPr marL="685800" indent="-228600">
              <a:buFont typeface="Wingdings" charset="2"/>
              <a:buChar char="§"/>
              <a:defRPr sz="2200">
                <a:solidFill>
                  <a:srgbClr val="565555"/>
                </a:solidFill>
              </a:defRPr>
            </a:lvl2pPr>
          </a:lstStyle>
          <a:p>
            <a:pPr marL="342900" indent="-342900">
              <a:buClr>
                <a:srgbClr val="029EE3"/>
              </a:buClr>
              <a:buFont typeface="Wingdings" charset="2"/>
              <a:buChar char="§"/>
            </a:pPr>
            <a:r>
              <a:rPr lang="fr-FR" b="1" dirty="0" err="1">
                <a:solidFill>
                  <a:srgbClr val="565555"/>
                </a:solidFill>
                <a:latin typeface="Montserrat" charset="0"/>
                <a:ea typeface="Montserrat" charset="0"/>
                <a:cs typeface="Montserrat" charset="0"/>
              </a:rPr>
              <a:t>Lorem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ipsum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cuiusdam</a:t>
            </a:r>
            <a:r>
              <a:rPr lang="fr-FR" b="1" dirty="0">
                <a:solidFill>
                  <a:srgbClr val="565555"/>
                </a:solidFill>
                <a:latin typeface="Montserrat" charset="0"/>
                <a:ea typeface="Montserrat" charset="0"/>
                <a:cs typeface="Montserrat" charset="0"/>
              </a:rPr>
              <a:t> missa</a:t>
            </a:r>
          </a:p>
          <a:p>
            <a:pPr marL="742950" lvl="1" indent="-285750">
              <a:spcBef>
                <a:spcPts val="1000"/>
              </a:spcBef>
              <a:buClr>
                <a:srgbClr val="029EE3"/>
              </a:buClr>
              <a:buFont typeface="Wingdings" charset="2"/>
              <a:buChar char="§"/>
            </a:pPr>
            <a:r>
              <a:rPr lang="fr-FR" sz="1600" dirty="0">
                <a:solidFill>
                  <a:srgbClr val="565555"/>
                </a:solidFill>
                <a:latin typeface="Helvetica" charset="0"/>
                <a:ea typeface="Helvetica" charset="0"/>
                <a:cs typeface="Helvetica" charset="0"/>
              </a:rPr>
              <a:t>Inter </a:t>
            </a:r>
            <a:r>
              <a:rPr lang="fr-FR" sz="1600" dirty="0" err="1">
                <a:solidFill>
                  <a:srgbClr val="565555"/>
                </a:solidFill>
                <a:latin typeface="Helvetica" charset="0"/>
                <a:ea typeface="Helvetica" charset="0"/>
                <a:cs typeface="Helvetica" charset="0"/>
              </a:rPr>
              <a:t>mediocrium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cuiusdam</a:t>
            </a:r>
            <a:r>
              <a:rPr lang="fr-FR" sz="1600" dirty="0">
                <a:solidFill>
                  <a:srgbClr val="565555"/>
                </a:solidFill>
                <a:latin typeface="Helvetica" charset="0"/>
                <a:ea typeface="Helvetica" charset="0"/>
                <a:cs typeface="Helvetica" charset="0"/>
              </a:rPr>
              <a:t> missa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loqui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ut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comitem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non id.</a:t>
            </a:r>
          </a:p>
          <a:p>
            <a:pPr marL="742950" lvl="1" indent="-285750">
              <a:buClr>
                <a:srgbClr val="029EE3"/>
              </a:buClr>
              <a:buFont typeface="Wingdings" charset="2"/>
              <a:buChar char="§"/>
            </a:pPr>
            <a:r>
              <a:rPr lang="fr-FR" sz="1600" dirty="0">
                <a:solidFill>
                  <a:srgbClr val="565555"/>
                </a:solidFill>
                <a:latin typeface="Helvetica" charset="0"/>
                <a:ea typeface="Helvetica" charset="0"/>
                <a:cs typeface="Helvetica" charset="0"/>
              </a:rPr>
              <a:t>Inter </a:t>
            </a:r>
            <a:r>
              <a:rPr lang="fr-FR" sz="1600" dirty="0" err="1">
                <a:solidFill>
                  <a:srgbClr val="565555"/>
                </a:solidFill>
                <a:latin typeface="Helvetica" charset="0"/>
                <a:ea typeface="Helvetica" charset="0"/>
                <a:cs typeface="Helvetica" charset="0"/>
              </a:rPr>
              <a:t>mediocrium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cuiusdam</a:t>
            </a:r>
            <a:r>
              <a:rPr lang="fr-FR" sz="1600" dirty="0">
                <a:solidFill>
                  <a:srgbClr val="565555"/>
                </a:solidFill>
                <a:latin typeface="Helvetica" charset="0"/>
                <a:ea typeface="Helvetica" charset="0"/>
                <a:cs typeface="Helvetica" charset="0"/>
              </a:rPr>
              <a:t> missa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loqui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ut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comitem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non id.</a:t>
            </a:r>
          </a:p>
          <a:p>
            <a:pPr marL="742950" lvl="1" indent="-285750">
              <a:buClr>
                <a:srgbClr val="029EE3"/>
              </a:buClr>
              <a:buFont typeface="Wingdings" charset="2"/>
              <a:buChar char="§"/>
            </a:pPr>
            <a:endParaRPr lang="fr-FR" sz="1600" dirty="0">
              <a:solidFill>
                <a:srgbClr val="565555"/>
              </a:solidFill>
              <a:latin typeface="Helvetica" charset="0"/>
              <a:ea typeface="Helvetica" charset="0"/>
              <a:cs typeface="Helvetica" charset="0"/>
            </a:endParaRPr>
          </a:p>
          <a:p>
            <a:pPr marL="342900" indent="-342900">
              <a:buClr>
                <a:srgbClr val="029EE3"/>
              </a:buClr>
              <a:buFont typeface="Wingdings" charset="2"/>
              <a:buChar char="§"/>
            </a:pPr>
            <a:r>
              <a:rPr lang="fr-FR" b="1" dirty="0" err="1">
                <a:solidFill>
                  <a:srgbClr val="565555"/>
                </a:solidFill>
                <a:latin typeface="Montserrat" charset="0"/>
                <a:ea typeface="Montserrat" charset="0"/>
                <a:cs typeface="Montserrat" charset="0"/>
              </a:rPr>
              <a:t>Lorem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ipsum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cuiusdam</a:t>
            </a:r>
            <a:r>
              <a:rPr lang="fr-FR" b="1" dirty="0">
                <a:solidFill>
                  <a:srgbClr val="565555"/>
                </a:solidFill>
                <a:latin typeface="Montserrat" charset="0"/>
                <a:ea typeface="Montserrat" charset="0"/>
                <a:cs typeface="Montserrat" charset="0"/>
              </a:rPr>
              <a:t> missa</a:t>
            </a:r>
          </a:p>
          <a:p>
            <a:pPr marL="800100" lvl="1" indent="-342900">
              <a:spcBef>
                <a:spcPts val="1000"/>
              </a:spcBef>
              <a:buClr>
                <a:srgbClr val="029EE3"/>
              </a:buClr>
              <a:buFont typeface="+mj-lt"/>
              <a:buAutoNum type="arabicPeriod"/>
            </a:pPr>
            <a:r>
              <a:rPr lang="fr-FR" sz="1600" dirty="0">
                <a:solidFill>
                  <a:srgbClr val="565555"/>
                </a:solidFill>
                <a:latin typeface="Helvetica" charset="0"/>
                <a:ea typeface="Helvetica" charset="0"/>
                <a:cs typeface="Helvetica" charset="0"/>
              </a:rPr>
              <a:t>Inter </a:t>
            </a:r>
            <a:r>
              <a:rPr lang="fr-FR" sz="1600" dirty="0" err="1">
                <a:solidFill>
                  <a:srgbClr val="565555"/>
                </a:solidFill>
                <a:latin typeface="Helvetica" charset="0"/>
                <a:ea typeface="Helvetica" charset="0"/>
                <a:cs typeface="Helvetica" charset="0"/>
              </a:rPr>
              <a:t>mediocrium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cuiusdam</a:t>
            </a:r>
            <a:r>
              <a:rPr lang="fr-FR" sz="1600" dirty="0">
                <a:solidFill>
                  <a:srgbClr val="565555"/>
                </a:solidFill>
                <a:latin typeface="Helvetica" charset="0"/>
                <a:ea typeface="Helvetica" charset="0"/>
                <a:cs typeface="Helvetica" charset="0"/>
              </a:rPr>
              <a:t> missa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loqui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ut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comitem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non id.</a:t>
            </a:r>
          </a:p>
          <a:p>
            <a:pPr marL="800100" lvl="1" indent="-342900">
              <a:buClr>
                <a:srgbClr val="029EE3"/>
              </a:buClr>
              <a:buFont typeface="+mj-lt"/>
              <a:buAutoNum type="arabicPeriod"/>
            </a:pPr>
            <a:r>
              <a:rPr lang="fr-FR" sz="1600" dirty="0">
                <a:solidFill>
                  <a:srgbClr val="565555"/>
                </a:solidFill>
                <a:latin typeface="Helvetica" charset="0"/>
                <a:ea typeface="Helvetica" charset="0"/>
                <a:cs typeface="Helvetica" charset="0"/>
              </a:rPr>
              <a:t>Inter </a:t>
            </a:r>
            <a:r>
              <a:rPr lang="fr-FR" sz="1600" dirty="0" err="1">
                <a:solidFill>
                  <a:srgbClr val="565555"/>
                </a:solidFill>
                <a:latin typeface="Helvetica" charset="0"/>
                <a:ea typeface="Helvetica" charset="0"/>
                <a:cs typeface="Helvetica" charset="0"/>
              </a:rPr>
              <a:t>mediocrium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cuiusdam</a:t>
            </a:r>
            <a:r>
              <a:rPr lang="fr-FR" sz="1600" dirty="0">
                <a:solidFill>
                  <a:srgbClr val="565555"/>
                </a:solidFill>
                <a:latin typeface="Helvetica" charset="0"/>
                <a:ea typeface="Helvetica" charset="0"/>
                <a:cs typeface="Helvetica" charset="0"/>
              </a:rPr>
              <a:t> missa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loqui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ut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comitem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non id.</a:t>
            </a:r>
          </a:p>
          <a:p>
            <a:pPr marL="800100" lvl="1" indent="-342900">
              <a:buClr>
                <a:srgbClr val="029EE3"/>
              </a:buClr>
              <a:buFont typeface="+mj-lt"/>
              <a:buAutoNum type="arabicPeriod"/>
            </a:pPr>
            <a:endParaRPr lang="fr-FR" sz="1600" dirty="0">
              <a:solidFill>
                <a:srgbClr val="565555"/>
              </a:solidFill>
              <a:latin typeface="Helvetica" charset="0"/>
              <a:ea typeface="Helvetica" charset="0"/>
              <a:cs typeface="Helvetica" charset="0"/>
            </a:endParaRPr>
          </a:p>
          <a:p>
            <a:pPr marL="342900" indent="-342900">
              <a:buClr>
                <a:srgbClr val="029EE3"/>
              </a:buClr>
              <a:buFont typeface="Wingdings" charset="2"/>
              <a:buChar char="§"/>
            </a:pPr>
            <a:r>
              <a:rPr lang="fr-FR" b="1" dirty="0" err="1">
                <a:solidFill>
                  <a:srgbClr val="565555"/>
                </a:solidFill>
                <a:latin typeface="Montserrat" charset="0"/>
                <a:ea typeface="Montserrat" charset="0"/>
                <a:cs typeface="Montserrat" charset="0"/>
              </a:rPr>
              <a:t>Lorem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ipsum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cuiusdam</a:t>
            </a:r>
            <a:r>
              <a:rPr lang="fr-FR" b="1" dirty="0">
                <a:solidFill>
                  <a:srgbClr val="565555"/>
                </a:solidFill>
                <a:latin typeface="Montserrat" charset="0"/>
                <a:ea typeface="Montserrat" charset="0"/>
                <a:cs typeface="Montserrat" charset="0"/>
              </a:rPr>
              <a:t> missa</a:t>
            </a:r>
          </a:p>
          <a:p>
            <a:pPr lvl="1">
              <a:spcBef>
                <a:spcPts val="1000"/>
              </a:spcBef>
              <a:buClr>
                <a:srgbClr val="029EE3"/>
              </a:buClr>
            </a:pPr>
            <a:r>
              <a:rPr lang="fr-FR" sz="1600" dirty="0">
                <a:solidFill>
                  <a:srgbClr val="565555"/>
                </a:solidFill>
                <a:latin typeface="Helvetica" charset="0"/>
                <a:ea typeface="Helvetica" charset="0"/>
                <a:cs typeface="Helvetica" charset="0"/>
              </a:rPr>
              <a:t>Inter </a:t>
            </a:r>
            <a:r>
              <a:rPr lang="fr-FR" sz="1600" dirty="0" err="1">
                <a:solidFill>
                  <a:srgbClr val="565555"/>
                </a:solidFill>
                <a:latin typeface="Helvetica" charset="0"/>
                <a:ea typeface="Helvetica" charset="0"/>
                <a:cs typeface="Helvetica" charset="0"/>
              </a:rPr>
              <a:t>mediocrium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cuiusdam</a:t>
            </a:r>
            <a:r>
              <a:rPr lang="fr-FR" sz="1600" dirty="0">
                <a:solidFill>
                  <a:srgbClr val="565555"/>
                </a:solidFill>
                <a:latin typeface="Helvetica" charset="0"/>
                <a:ea typeface="Helvetica" charset="0"/>
                <a:cs typeface="Helvetica" charset="0"/>
              </a:rPr>
              <a:t> missa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loqui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ut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comitem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non id.</a:t>
            </a:r>
          </a:p>
          <a:p>
            <a:pPr marL="742950" lvl="1" indent="-285750">
              <a:buClr>
                <a:srgbClr val="029EE3"/>
              </a:buClr>
              <a:buFont typeface="Wingdings" charset="2"/>
              <a:buChar char="§"/>
            </a:pPr>
            <a:endParaRPr lang="fr-FR" sz="1600" dirty="0">
              <a:solidFill>
                <a:srgbClr val="565555"/>
              </a:solidFill>
              <a:latin typeface="Helvetica" charset="0"/>
              <a:ea typeface="Helvetica" charset="0"/>
              <a:cs typeface="Helvetica" charset="0"/>
            </a:endParaRPr>
          </a:p>
          <a:p>
            <a:pPr marL="742950" lvl="1" indent="-285750">
              <a:buClr>
                <a:srgbClr val="029EE3"/>
              </a:buClr>
              <a:buFont typeface="Wingdings" charset="2"/>
              <a:buChar char="§"/>
            </a:pPr>
            <a:endParaRPr lang="fr-FR" dirty="0">
              <a:solidFill>
                <a:srgbClr val="565555"/>
              </a:solidFill>
              <a:latin typeface="Helvetica" charset="0"/>
              <a:ea typeface="Helvetica" charset="0"/>
              <a:cs typeface="Helvetica" charset="0"/>
            </a:endParaRPr>
          </a:p>
          <a:p>
            <a:pPr marL="285750" indent="-285750">
              <a:buClr>
                <a:srgbClr val="029EE3"/>
              </a:buClr>
              <a:buFont typeface="Wingdings" charset="2"/>
              <a:buChar char="§"/>
            </a:pPr>
            <a:endParaRPr lang="fr-FR" dirty="0">
              <a:solidFill>
                <a:srgbClr val="565555"/>
              </a:solidFill>
              <a:latin typeface="Helvetica" charset="0"/>
              <a:ea typeface="Helvetica" charset="0"/>
              <a:cs typeface="Helvetica" charset="0"/>
            </a:endParaRPr>
          </a:p>
        </p:txBody>
      </p:sp>
      <p:sp>
        <p:nvSpPr>
          <p:cNvPr id="9" name="Arc 8"/>
          <p:cNvSpPr/>
          <p:nvPr userDrawn="1"/>
        </p:nvSpPr>
        <p:spPr>
          <a:xfrm>
            <a:off x="-4039614" y="-1924762"/>
            <a:ext cx="4868060" cy="10980894"/>
          </a:xfrm>
          <a:prstGeom prst="arc">
            <a:avLst>
              <a:gd name="adj1" fmla="val 17833965"/>
              <a:gd name="adj2" fmla="val 3585703"/>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Tree>
    <p:extLst>
      <p:ext uri="{BB962C8B-B14F-4D97-AF65-F5344CB8AC3E}">
        <p14:creationId xmlns:p14="http://schemas.microsoft.com/office/powerpoint/2010/main" val="1853227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ge contenu 2 lignes">
    <p:spTree>
      <p:nvGrpSpPr>
        <p:cNvPr id="1" name=""/>
        <p:cNvGrpSpPr/>
        <p:nvPr/>
      </p:nvGrpSpPr>
      <p:grpSpPr>
        <a:xfrm>
          <a:off x="0" y="0"/>
          <a:ext cx="0" cy="0"/>
          <a:chOff x="0" y="0"/>
          <a:chExt cx="0" cy="0"/>
        </a:xfrm>
      </p:grpSpPr>
      <p:sp>
        <p:nvSpPr>
          <p:cNvPr id="12" name="Rectangle 11"/>
          <p:cNvSpPr/>
          <p:nvPr userDrawn="1"/>
        </p:nvSpPr>
        <p:spPr>
          <a:xfrm>
            <a:off x="942627" y="1516064"/>
            <a:ext cx="1472540" cy="59377"/>
          </a:xfrm>
          <a:prstGeom prst="rect">
            <a:avLst/>
          </a:prstGeom>
          <a:solidFill>
            <a:srgbClr val="5655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space réservé du numéro de diapositive 5"/>
          <p:cNvSpPr>
            <a:spLocks noGrp="1"/>
          </p:cNvSpPr>
          <p:nvPr>
            <p:ph type="sldNum" sz="quarter" idx="4"/>
          </p:nvPr>
        </p:nvSpPr>
        <p:spPr>
          <a:xfrm>
            <a:off x="4590142" y="6356349"/>
            <a:ext cx="2743200" cy="365125"/>
          </a:xfrm>
          <a:prstGeom prst="rect">
            <a:avLst/>
          </a:prstGeom>
        </p:spPr>
        <p:txBody>
          <a:bodyPr vert="horz" lIns="91440" tIns="45720" rIns="91440" bIns="45720" rtlCol="0" anchor="ctr"/>
          <a:lstStyle>
            <a:lvl1pPr algn="ctr">
              <a:defRPr sz="1200">
                <a:solidFill>
                  <a:schemeClr val="tx1">
                    <a:tint val="75000"/>
                  </a:schemeClr>
                </a:solidFill>
                <a:latin typeface="Helvetica" charset="0"/>
                <a:ea typeface="Helvetica" charset="0"/>
                <a:cs typeface="Helvetica" charset="0"/>
              </a:defRPr>
            </a:lvl1pPr>
          </a:lstStyle>
          <a:p>
            <a:fld id="{443935BB-9C05-C34E-BF02-B47196A5F45A}" type="slidenum">
              <a:rPr lang="fr-FR" smtClean="0"/>
              <a:pPr/>
              <a:t>‹N°›</a:t>
            </a:fld>
            <a:endParaRPr lang="fr-FR" dirty="0"/>
          </a:p>
        </p:txBody>
      </p:sp>
      <p:sp>
        <p:nvSpPr>
          <p:cNvPr id="10" name="Arc 9"/>
          <p:cNvSpPr/>
          <p:nvPr userDrawn="1"/>
        </p:nvSpPr>
        <p:spPr>
          <a:xfrm>
            <a:off x="-4039614" y="-1924762"/>
            <a:ext cx="4868060" cy="10980894"/>
          </a:xfrm>
          <a:prstGeom prst="arc">
            <a:avLst>
              <a:gd name="adj1" fmla="val 17833965"/>
              <a:gd name="adj2" fmla="val 3585703"/>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4" name="Espace réservé du texte 3"/>
          <p:cNvSpPr>
            <a:spLocks noGrp="1"/>
          </p:cNvSpPr>
          <p:nvPr>
            <p:ph type="body" sz="quarter" idx="10" hasCustomPrompt="1"/>
          </p:nvPr>
        </p:nvSpPr>
        <p:spPr>
          <a:xfrm>
            <a:off x="828446" y="396069"/>
            <a:ext cx="10536466" cy="1119995"/>
          </a:xfrm>
          <a:prstGeom prst="rect">
            <a:avLst/>
          </a:prstGeom>
        </p:spPr>
        <p:txBody>
          <a:bodyPr/>
          <a:lstStyle>
            <a:lvl1pPr marL="0" indent="0" defTabSz="554400">
              <a:lnSpc>
                <a:spcPct val="100000"/>
              </a:lnSpc>
              <a:spcBef>
                <a:spcPts val="0"/>
              </a:spcBef>
              <a:spcAft>
                <a:spcPts val="0"/>
              </a:spcAft>
              <a:buNone/>
              <a:defRPr sz="3200" b="0" i="0">
                <a:solidFill>
                  <a:srgbClr val="019EE3"/>
                </a:solidFill>
                <a:latin typeface="Montserrat" charset="0"/>
                <a:ea typeface="Montserrat" charset="0"/>
                <a:cs typeface="Montserrat" charset="0"/>
              </a:defRPr>
            </a:lvl1pPr>
          </a:lstStyle>
          <a:p>
            <a:pPr lvl="0"/>
            <a:r>
              <a:rPr lang="fr-FR" dirty="0"/>
              <a:t>Titre de la page contenu</a:t>
            </a:r>
          </a:p>
          <a:p>
            <a:pPr lvl="0"/>
            <a:r>
              <a:rPr lang="fr-FR" dirty="0"/>
              <a:t>sur 2 lignes</a:t>
            </a:r>
          </a:p>
        </p:txBody>
      </p:sp>
      <p:sp>
        <p:nvSpPr>
          <p:cNvPr id="6" name="Espace réservé du texte 5"/>
          <p:cNvSpPr>
            <a:spLocks noGrp="1"/>
          </p:cNvSpPr>
          <p:nvPr>
            <p:ph type="body" sz="quarter" idx="11" hasCustomPrompt="1"/>
          </p:nvPr>
        </p:nvSpPr>
        <p:spPr>
          <a:xfrm>
            <a:off x="1678897" y="1752341"/>
            <a:ext cx="9686015" cy="4450022"/>
          </a:xfrm>
          <a:prstGeom prst="rect">
            <a:avLst/>
          </a:prstGeom>
        </p:spPr>
        <p:txBody>
          <a:bodyPr/>
          <a:lstStyle>
            <a:lvl1pPr marL="228600" indent="-228600">
              <a:buSzPct val="125000"/>
              <a:buFont typeface="Wingdings" charset="2"/>
              <a:buChar char="§"/>
              <a:defRPr sz="2400">
                <a:solidFill>
                  <a:srgbClr val="029EE3"/>
                </a:solidFill>
                <a:latin typeface="+mn-lt"/>
              </a:defRPr>
            </a:lvl1pPr>
            <a:lvl2pPr marL="685800" indent="-228600">
              <a:buFont typeface="Wingdings" charset="2"/>
              <a:buChar char="§"/>
              <a:defRPr sz="2200">
                <a:solidFill>
                  <a:schemeClr val="tx1"/>
                </a:solidFill>
                <a:latin typeface="+mn-lt"/>
                <a:cs typeface="Helvetica" panose="020B0604020202020204" pitchFamily="34" charset="0"/>
              </a:defRPr>
            </a:lvl2pPr>
          </a:lstStyle>
          <a:p>
            <a:pPr marL="342900" indent="-342900">
              <a:buClr>
                <a:srgbClr val="029EE3"/>
              </a:buClr>
              <a:buFont typeface="Wingdings" charset="2"/>
              <a:buChar char="§"/>
            </a:pPr>
            <a:r>
              <a:rPr lang="fr-FR" b="1" dirty="0" err="1">
                <a:solidFill>
                  <a:srgbClr val="565555"/>
                </a:solidFill>
                <a:latin typeface="Montserrat" charset="0"/>
                <a:ea typeface="Montserrat" charset="0"/>
                <a:cs typeface="Montserrat" charset="0"/>
              </a:rPr>
              <a:t>Lorem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ipsum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cuiusdam</a:t>
            </a:r>
            <a:r>
              <a:rPr lang="fr-FR" b="1" dirty="0">
                <a:solidFill>
                  <a:srgbClr val="565555"/>
                </a:solidFill>
                <a:latin typeface="Montserrat" charset="0"/>
                <a:ea typeface="Montserrat" charset="0"/>
                <a:cs typeface="Montserrat" charset="0"/>
              </a:rPr>
              <a:t> missa</a:t>
            </a:r>
          </a:p>
          <a:p>
            <a:pPr marL="742950" lvl="1" indent="-285750">
              <a:spcBef>
                <a:spcPts val="1000"/>
              </a:spcBef>
              <a:buClr>
                <a:srgbClr val="029EE3"/>
              </a:buClr>
              <a:buFont typeface="Wingdings" charset="2"/>
              <a:buChar char="§"/>
            </a:pPr>
            <a:r>
              <a:rPr lang="fr-FR" sz="1600" dirty="0">
                <a:solidFill>
                  <a:srgbClr val="565555"/>
                </a:solidFill>
                <a:latin typeface="Helvetica" charset="0"/>
                <a:ea typeface="Helvetica" charset="0"/>
                <a:cs typeface="Helvetica" charset="0"/>
              </a:rPr>
              <a:t>Inter </a:t>
            </a:r>
            <a:r>
              <a:rPr lang="fr-FR" sz="1600" dirty="0" err="1">
                <a:solidFill>
                  <a:srgbClr val="565555"/>
                </a:solidFill>
                <a:latin typeface="Helvetica" charset="0"/>
                <a:ea typeface="Helvetica" charset="0"/>
                <a:cs typeface="Helvetica" charset="0"/>
              </a:rPr>
              <a:t>mediocrium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cuiusdam</a:t>
            </a:r>
            <a:r>
              <a:rPr lang="fr-FR" sz="1600" dirty="0">
                <a:solidFill>
                  <a:srgbClr val="565555"/>
                </a:solidFill>
                <a:latin typeface="Helvetica" charset="0"/>
                <a:ea typeface="Helvetica" charset="0"/>
                <a:cs typeface="Helvetica" charset="0"/>
              </a:rPr>
              <a:t> missa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loqui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ut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comitem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non id.</a:t>
            </a:r>
          </a:p>
          <a:p>
            <a:pPr marL="742950" lvl="1" indent="-285750">
              <a:buClr>
                <a:srgbClr val="029EE3"/>
              </a:buClr>
              <a:buFont typeface="Wingdings" charset="2"/>
              <a:buChar char="§"/>
            </a:pPr>
            <a:r>
              <a:rPr lang="fr-FR" sz="1600" dirty="0">
                <a:solidFill>
                  <a:srgbClr val="565555"/>
                </a:solidFill>
                <a:latin typeface="Helvetica" charset="0"/>
                <a:ea typeface="Helvetica" charset="0"/>
                <a:cs typeface="Helvetica" charset="0"/>
              </a:rPr>
              <a:t>Inter </a:t>
            </a:r>
            <a:r>
              <a:rPr lang="fr-FR" sz="1600" dirty="0" err="1">
                <a:solidFill>
                  <a:srgbClr val="565555"/>
                </a:solidFill>
                <a:latin typeface="Helvetica" charset="0"/>
                <a:ea typeface="Helvetica" charset="0"/>
                <a:cs typeface="Helvetica" charset="0"/>
              </a:rPr>
              <a:t>mediocrium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cuiusdam</a:t>
            </a:r>
            <a:r>
              <a:rPr lang="fr-FR" sz="1600" dirty="0">
                <a:solidFill>
                  <a:srgbClr val="565555"/>
                </a:solidFill>
                <a:latin typeface="Helvetica" charset="0"/>
                <a:ea typeface="Helvetica" charset="0"/>
                <a:cs typeface="Helvetica" charset="0"/>
              </a:rPr>
              <a:t> missa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loqui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ut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comitem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non id.</a:t>
            </a:r>
          </a:p>
          <a:p>
            <a:pPr marL="742950" lvl="1" indent="-285750">
              <a:buClr>
                <a:srgbClr val="029EE3"/>
              </a:buClr>
              <a:buFont typeface="Wingdings" charset="2"/>
              <a:buChar char="§"/>
            </a:pPr>
            <a:endParaRPr lang="fr-FR" sz="1600" dirty="0">
              <a:solidFill>
                <a:srgbClr val="565555"/>
              </a:solidFill>
              <a:latin typeface="Helvetica" charset="0"/>
              <a:ea typeface="Helvetica" charset="0"/>
              <a:cs typeface="Helvetica" charset="0"/>
            </a:endParaRPr>
          </a:p>
          <a:p>
            <a:pPr marL="342900" indent="-342900">
              <a:buClr>
                <a:srgbClr val="029EE3"/>
              </a:buClr>
              <a:buFont typeface="Wingdings" charset="2"/>
              <a:buChar char="§"/>
            </a:pPr>
            <a:r>
              <a:rPr lang="fr-FR" b="1" dirty="0" err="1">
                <a:solidFill>
                  <a:srgbClr val="565555"/>
                </a:solidFill>
                <a:latin typeface="Montserrat" charset="0"/>
                <a:ea typeface="Montserrat" charset="0"/>
                <a:cs typeface="Montserrat" charset="0"/>
              </a:rPr>
              <a:t>Lorem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ipsum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cuiusdam</a:t>
            </a:r>
            <a:r>
              <a:rPr lang="fr-FR" b="1" dirty="0">
                <a:solidFill>
                  <a:srgbClr val="565555"/>
                </a:solidFill>
                <a:latin typeface="Montserrat" charset="0"/>
                <a:ea typeface="Montserrat" charset="0"/>
                <a:cs typeface="Montserrat" charset="0"/>
              </a:rPr>
              <a:t> missa</a:t>
            </a:r>
          </a:p>
          <a:p>
            <a:pPr marL="800100" lvl="1" indent="-342900">
              <a:spcBef>
                <a:spcPts val="1000"/>
              </a:spcBef>
              <a:buClr>
                <a:srgbClr val="029EE3"/>
              </a:buClr>
              <a:buFont typeface="+mj-lt"/>
              <a:buAutoNum type="arabicPeriod"/>
            </a:pPr>
            <a:r>
              <a:rPr lang="fr-FR" sz="1600" dirty="0">
                <a:solidFill>
                  <a:srgbClr val="565555"/>
                </a:solidFill>
                <a:latin typeface="Helvetica" charset="0"/>
                <a:ea typeface="Helvetica" charset="0"/>
                <a:cs typeface="Helvetica" charset="0"/>
              </a:rPr>
              <a:t>Inter </a:t>
            </a:r>
            <a:r>
              <a:rPr lang="fr-FR" sz="1600" dirty="0" err="1">
                <a:solidFill>
                  <a:srgbClr val="565555"/>
                </a:solidFill>
                <a:latin typeface="Helvetica" charset="0"/>
                <a:ea typeface="Helvetica" charset="0"/>
                <a:cs typeface="Helvetica" charset="0"/>
              </a:rPr>
              <a:t>mediocrium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cuiusdam</a:t>
            </a:r>
            <a:r>
              <a:rPr lang="fr-FR" sz="1600" dirty="0">
                <a:solidFill>
                  <a:srgbClr val="565555"/>
                </a:solidFill>
                <a:latin typeface="Helvetica" charset="0"/>
                <a:ea typeface="Helvetica" charset="0"/>
                <a:cs typeface="Helvetica" charset="0"/>
              </a:rPr>
              <a:t> missa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loqui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ut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comitem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non id.</a:t>
            </a:r>
          </a:p>
          <a:p>
            <a:pPr marL="800100" lvl="1" indent="-342900">
              <a:buClr>
                <a:srgbClr val="029EE3"/>
              </a:buClr>
              <a:buFont typeface="+mj-lt"/>
              <a:buAutoNum type="arabicPeriod"/>
            </a:pPr>
            <a:r>
              <a:rPr lang="fr-FR" sz="1600" dirty="0">
                <a:solidFill>
                  <a:srgbClr val="565555"/>
                </a:solidFill>
                <a:latin typeface="Helvetica" charset="0"/>
                <a:ea typeface="Helvetica" charset="0"/>
                <a:cs typeface="Helvetica" charset="0"/>
              </a:rPr>
              <a:t>Inter </a:t>
            </a:r>
            <a:r>
              <a:rPr lang="fr-FR" sz="1600" dirty="0" err="1">
                <a:solidFill>
                  <a:srgbClr val="565555"/>
                </a:solidFill>
                <a:latin typeface="Helvetica" charset="0"/>
                <a:ea typeface="Helvetica" charset="0"/>
                <a:cs typeface="Helvetica" charset="0"/>
              </a:rPr>
              <a:t>mediocrium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cuiusdam</a:t>
            </a:r>
            <a:r>
              <a:rPr lang="fr-FR" sz="1600" dirty="0">
                <a:solidFill>
                  <a:srgbClr val="565555"/>
                </a:solidFill>
                <a:latin typeface="Helvetica" charset="0"/>
                <a:ea typeface="Helvetica" charset="0"/>
                <a:cs typeface="Helvetica" charset="0"/>
              </a:rPr>
              <a:t> missa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loqui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ut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comitem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non id.</a:t>
            </a:r>
          </a:p>
          <a:p>
            <a:pPr marL="800100" lvl="1" indent="-342900">
              <a:buClr>
                <a:srgbClr val="029EE3"/>
              </a:buClr>
              <a:buFont typeface="+mj-lt"/>
              <a:buAutoNum type="arabicPeriod"/>
            </a:pPr>
            <a:endParaRPr lang="fr-FR" sz="1600" dirty="0">
              <a:solidFill>
                <a:srgbClr val="565555"/>
              </a:solidFill>
              <a:latin typeface="Helvetica" charset="0"/>
              <a:ea typeface="Helvetica" charset="0"/>
              <a:cs typeface="Helvetica" charset="0"/>
            </a:endParaRPr>
          </a:p>
          <a:p>
            <a:pPr marL="342900" indent="-342900">
              <a:buClr>
                <a:srgbClr val="029EE3"/>
              </a:buClr>
              <a:buFont typeface="Wingdings" charset="2"/>
              <a:buChar char="§"/>
            </a:pPr>
            <a:r>
              <a:rPr lang="fr-FR" b="1" dirty="0" err="1">
                <a:solidFill>
                  <a:srgbClr val="565555"/>
                </a:solidFill>
                <a:latin typeface="Montserrat" charset="0"/>
                <a:ea typeface="Montserrat" charset="0"/>
                <a:cs typeface="Montserrat" charset="0"/>
              </a:rPr>
              <a:t>Lorem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ipsum</a:t>
            </a:r>
            <a:r>
              <a:rPr lang="fr-FR" b="1" dirty="0">
                <a:solidFill>
                  <a:srgbClr val="565555"/>
                </a:solidFill>
                <a:latin typeface="Montserrat" charset="0"/>
                <a:ea typeface="Montserrat" charset="0"/>
                <a:cs typeface="Montserrat" charset="0"/>
              </a:rPr>
              <a:t> </a:t>
            </a:r>
            <a:r>
              <a:rPr lang="fr-FR" b="1" dirty="0" err="1">
                <a:solidFill>
                  <a:srgbClr val="565555"/>
                </a:solidFill>
                <a:latin typeface="Montserrat" charset="0"/>
                <a:ea typeface="Montserrat" charset="0"/>
                <a:cs typeface="Montserrat" charset="0"/>
              </a:rPr>
              <a:t>cuiusdam</a:t>
            </a:r>
            <a:r>
              <a:rPr lang="fr-FR" b="1" dirty="0">
                <a:solidFill>
                  <a:srgbClr val="565555"/>
                </a:solidFill>
                <a:latin typeface="Montserrat" charset="0"/>
                <a:ea typeface="Montserrat" charset="0"/>
                <a:cs typeface="Montserrat" charset="0"/>
              </a:rPr>
              <a:t> missa</a:t>
            </a:r>
          </a:p>
          <a:p>
            <a:pPr lvl="1">
              <a:spcBef>
                <a:spcPts val="1000"/>
              </a:spcBef>
              <a:buClr>
                <a:srgbClr val="029EE3"/>
              </a:buClr>
            </a:pPr>
            <a:r>
              <a:rPr lang="fr-FR" sz="1600" dirty="0">
                <a:solidFill>
                  <a:srgbClr val="565555"/>
                </a:solidFill>
                <a:latin typeface="Helvetica" charset="0"/>
                <a:ea typeface="Helvetica" charset="0"/>
                <a:cs typeface="Helvetica" charset="0"/>
              </a:rPr>
              <a:t>Inter </a:t>
            </a:r>
            <a:r>
              <a:rPr lang="fr-FR" sz="1600" dirty="0" err="1">
                <a:solidFill>
                  <a:srgbClr val="565555"/>
                </a:solidFill>
                <a:latin typeface="Helvetica" charset="0"/>
                <a:ea typeface="Helvetica" charset="0"/>
                <a:cs typeface="Helvetica" charset="0"/>
              </a:rPr>
              <a:t>mediocrium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cuiusdam</a:t>
            </a:r>
            <a:r>
              <a:rPr lang="fr-FR" sz="1600" dirty="0">
                <a:solidFill>
                  <a:srgbClr val="565555"/>
                </a:solidFill>
                <a:latin typeface="Helvetica" charset="0"/>
                <a:ea typeface="Helvetica" charset="0"/>
                <a:cs typeface="Helvetica" charset="0"/>
              </a:rPr>
              <a:t> missa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loqui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Clematius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ut </a:t>
            </a:r>
            <a:r>
              <a:rPr lang="fr-FR" sz="1600" dirty="0" err="1">
                <a:solidFill>
                  <a:srgbClr val="565555"/>
                </a:solidFill>
                <a:latin typeface="Helvetica" charset="0"/>
                <a:ea typeface="Helvetica" charset="0"/>
                <a:cs typeface="Helvetica" charset="0"/>
              </a:rPr>
              <a:t>orientis</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Clematii</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comitem</a:t>
            </a:r>
            <a:r>
              <a:rPr lang="fr-FR" sz="1600" dirty="0">
                <a:solidFill>
                  <a:srgbClr val="565555"/>
                </a:solidFill>
                <a:latin typeface="Helvetica" charset="0"/>
                <a:ea typeface="Helvetica" charset="0"/>
                <a:cs typeface="Helvetica" charset="0"/>
              </a:rPr>
              <a:t> </a:t>
            </a:r>
            <a:r>
              <a:rPr lang="fr-FR" sz="1600" dirty="0" err="1">
                <a:solidFill>
                  <a:srgbClr val="565555"/>
                </a:solidFill>
                <a:latin typeface="Helvetica" charset="0"/>
                <a:ea typeface="Helvetica" charset="0"/>
                <a:cs typeface="Helvetica" charset="0"/>
              </a:rPr>
              <a:t>contactus</a:t>
            </a:r>
            <a:r>
              <a:rPr lang="fr-FR" sz="1600" dirty="0">
                <a:solidFill>
                  <a:srgbClr val="565555"/>
                </a:solidFill>
                <a:latin typeface="Helvetica" charset="0"/>
                <a:ea typeface="Helvetica" charset="0"/>
                <a:cs typeface="Helvetica" charset="0"/>
              </a:rPr>
              <a:t> non id.</a:t>
            </a:r>
          </a:p>
          <a:p>
            <a:pPr marL="742950" lvl="1" indent="-285750">
              <a:buClr>
                <a:srgbClr val="029EE3"/>
              </a:buClr>
              <a:buFont typeface="Wingdings" charset="2"/>
              <a:buChar char="§"/>
            </a:pPr>
            <a:endParaRPr lang="fr-FR" sz="1600" dirty="0">
              <a:solidFill>
                <a:srgbClr val="565555"/>
              </a:solidFill>
              <a:latin typeface="Helvetica" charset="0"/>
              <a:ea typeface="Helvetica" charset="0"/>
              <a:cs typeface="Helvetica" charset="0"/>
            </a:endParaRPr>
          </a:p>
          <a:p>
            <a:pPr marL="742950" lvl="1" indent="-285750">
              <a:buClr>
                <a:srgbClr val="029EE3"/>
              </a:buClr>
              <a:buFont typeface="Wingdings" charset="2"/>
              <a:buChar char="§"/>
            </a:pPr>
            <a:endParaRPr lang="fr-FR" dirty="0">
              <a:solidFill>
                <a:srgbClr val="565555"/>
              </a:solidFill>
              <a:latin typeface="Helvetica" charset="0"/>
              <a:ea typeface="Helvetica" charset="0"/>
              <a:cs typeface="Helvetica" charset="0"/>
            </a:endParaRPr>
          </a:p>
          <a:p>
            <a:pPr marL="285750" indent="-285750">
              <a:buClr>
                <a:srgbClr val="029EE3"/>
              </a:buClr>
              <a:buFont typeface="Wingdings" charset="2"/>
              <a:buChar char="§"/>
            </a:pPr>
            <a:endParaRPr lang="fr-FR" dirty="0">
              <a:solidFill>
                <a:srgbClr val="565555"/>
              </a:solidFill>
              <a:latin typeface="Helvetica" charset="0"/>
              <a:ea typeface="Helvetica" charset="0"/>
              <a:cs typeface="Helvetica"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ge tableau">
    <p:spTree>
      <p:nvGrpSpPr>
        <p:cNvPr id="1" name=""/>
        <p:cNvGrpSpPr/>
        <p:nvPr/>
      </p:nvGrpSpPr>
      <p:grpSpPr>
        <a:xfrm>
          <a:off x="0" y="0"/>
          <a:ext cx="0" cy="0"/>
          <a:chOff x="0" y="0"/>
          <a:chExt cx="0" cy="0"/>
        </a:xfrm>
      </p:grpSpPr>
      <p:sp>
        <p:nvSpPr>
          <p:cNvPr id="16" name="Arc 15"/>
          <p:cNvSpPr/>
          <p:nvPr userDrawn="1"/>
        </p:nvSpPr>
        <p:spPr>
          <a:xfrm>
            <a:off x="-4039614" y="-1939752"/>
            <a:ext cx="4868060" cy="10980894"/>
          </a:xfrm>
          <a:prstGeom prst="arc">
            <a:avLst>
              <a:gd name="adj1" fmla="val 17833965"/>
              <a:gd name="adj2" fmla="val 3585703"/>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 name="Rectangle 16"/>
          <p:cNvSpPr/>
          <p:nvPr userDrawn="1"/>
        </p:nvSpPr>
        <p:spPr>
          <a:xfrm>
            <a:off x="942359" y="979156"/>
            <a:ext cx="1472540" cy="59377"/>
          </a:xfrm>
          <a:prstGeom prst="rect">
            <a:avLst/>
          </a:prstGeom>
          <a:solidFill>
            <a:srgbClr val="5655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space réservé du texte 3"/>
          <p:cNvSpPr>
            <a:spLocks noGrp="1"/>
          </p:cNvSpPr>
          <p:nvPr>
            <p:ph type="body" sz="quarter" idx="10" hasCustomPrompt="1"/>
          </p:nvPr>
        </p:nvSpPr>
        <p:spPr>
          <a:xfrm>
            <a:off x="828446" y="396069"/>
            <a:ext cx="5692956" cy="612775"/>
          </a:xfrm>
          <a:prstGeom prst="rect">
            <a:avLst/>
          </a:prstGeom>
        </p:spPr>
        <p:txBody>
          <a:bodyPr/>
          <a:lstStyle>
            <a:lvl1pPr marL="0" indent="0">
              <a:buNone/>
              <a:defRPr sz="3200" b="0" i="0">
                <a:solidFill>
                  <a:srgbClr val="019EE3"/>
                </a:solidFill>
                <a:latin typeface="Montserrat" charset="0"/>
                <a:ea typeface="Montserrat" charset="0"/>
                <a:cs typeface="Montserrat" charset="0"/>
              </a:defRPr>
            </a:lvl1pPr>
          </a:lstStyle>
          <a:p>
            <a:pPr lvl="0"/>
            <a:r>
              <a:rPr lang="fr-FR" dirty="0"/>
              <a:t>Titre de la page tableau</a:t>
            </a:r>
          </a:p>
        </p:txBody>
      </p:sp>
      <p:sp>
        <p:nvSpPr>
          <p:cNvPr id="3" name="Espace réservé du tableau 2"/>
          <p:cNvSpPr>
            <a:spLocks noGrp="1"/>
          </p:cNvSpPr>
          <p:nvPr>
            <p:ph type="tbl" sz="quarter" idx="11"/>
          </p:nvPr>
        </p:nvSpPr>
        <p:spPr>
          <a:xfrm>
            <a:off x="1589088" y="2255534"/>
            <a:ext cx="9158287" cy="3823306"/>
          </a:xfrm>
          <a:prstGeom prst="rect">
            <a:avLst/>
          </a:prstGeom>
        </p:spPr>
        <p:txBody>
          <a:bodyPr/>
          <a:lstStyle/>
          <a:p>
            <a:endParaRPr lang="fr-FR"/>
          </a:p>
        </p:txBody>
      </p:sp>
      <p:sp>
        <p:nvSpPr>
          <p:cNvPr id="5" name="Espace réservé du texte 4"/>
          <p:cNvSpPr>
            <a:spLocks noGrp="1"/>
          </p:cNvSpPr>
          <p:nvPr>
            <p:ph type="body" sz="quarter" idx="12" hasCustomPrompt="1"/>
          </p:nvPr>
        </p:nvSpPr>
        <p:spPr>
          <a:xfrm>
            <a:off x="942975" y="1274763"/>
            <a:ext cx="9804400" cy="703262"/>
          </a:xfrm>
          <a:prstGeom prst="rect">
            <a:avLst/>
          </a:prstGeom>
        </p:spPr>
        <p:txBody>
          <a:bodyPr/>
          <a:lstStyle>
            <a:lvl1pPr marL="0" indent="0">
              <a:buNone/>
              <a:defRPr sz="1800"/>
            </a:lvl1pPr>
          </a:lstStyle>
          <a:p>
            <a:pPr>
              <a:buClr>
                <a:srgbClr val="029EE3"/>
              </a:buClr>
            </a:pPr>
            <a:r>
              <a:rPr lang="fr-FR" dirty="0">
                <a:solidFill>
                  <a:srgbClr val="565555"/>
                </a:solidFill>
                <a:latin typeface="Helvetica" charset="0"/>
                <a:ea typeface="Helvetica" charset="0"/>
                <a:cs typeface="Helvetica" charset="0"/>
              </a:rPr>
              <a:t>Inter </a:t>
            </a:r>
            <a:r>
              <a:rPr lang="fr-FR" dirty="0" err="1">
                <a:solidFill>
                  <a:srgbClr val="565555"/>
                </a:solidFill>
                <a:latin typeface="Helvetica" charset="0"/>
                <a:ea typeface="Helvetica" charset="0"/>
                <a:cs typeface="Helvetica" charset="0"/>
              </a:rPr>
              <a:t>mediocrium</a:t>
            </a:r>
            <a:r>
              <a:rPr lang="fr-FR" dirty="0">
                <a:solidFill>
                  <a:srgbClr val="565555"/>
                </a:solidFill>
                <a:latin typeface="Helvetica" charset="0"/>
                <a:ea typeface="Helvetica" charset="0"/>
                <a:cs typeface="Helvetica" charset="0"/>
              </a:rPr>
              <a:t> </a:t>
            </a:r>
            <a:r>
              <a:rPr lang="fr-FR" dirty="0" err="1">
                <a:solidFill>
                  <a:srgbClr val="565555"/>
                </a:solidFill>
                <a:latin typeface="Helvetica" charset="0"/>
                <a:ea typeface="Helvetica" charset="0"/>
                <a:cs typeface="Helvetica" charset="0"/>
              </a:rPr>
              <a:t>cuiusdam</a:t>
            </a:r>
            <a:r>
              <a:rPr lang="fr-FR" dirty="0">
                <a:solidFill>
                  <a:srgbClr val="565555"/>
                </a:solidFill>
                <a:latin typeface="Helvetica" charset="0"/>
                <a:ea typeface="Helvetica" charset="0"/>
                <a:cs typeface="Helvetica" charset="0"/>
              </a:rPr>
              <a:t> missa </a:t>
            </a:r>
            <a:r>
              <a:rPr lang="fr-FR" dirty="0" err="1">
                <a:solidFill>
                  <a:srgbClr val="565555"/>
                </a:solidFill>
                <a:latin typeface="Helvetica" charset="0"/>
                <a:ea typeface="Helvetica" charset="0"/>
                <a:cs typeface="Helvetica" charset="0"/>
              </a:rPr>
              <a:t>contactus</a:t>
            </a:r>
            <a:r>
              <a:rPr lang="fr-FR" dirty="0">
                <a:solidFill>
                  <a:srgbClr val="565555"/>
                </a:solidFill>
                <a:latin typeface="Helvetica" charset="0"/>
                <a:ea typeface="Helvetica" charset="0"/>
                <a:cs typeface="Helvetica" charset="0"/>
              </a:rPr>
              <a:t> </a:t>
            </a:r>
            <a:r>
              <a:rPr lang="fr-FR" dirty="0" err="1">
                <a:solidFill>
                  <a:srgbClr val="565555"/>
                </a:solidFill>
                <a:latin typeface="Helvetica" charset="0"/>
                <a:ea typeface="Helvetica" charset="0"/>
                <a:cs typeface="Helvetica" charset="0"/>
              </a:rPr>
              <a:t>loqui</a:t>
            </a:r>
            <a:r>
              <a:rPr lang="fr-FR" dirty="0">
                <a:solidFill>
                  <a:srgbClr val="565555"/>
                </a:solidFill>
                <a:latin typeface="Helvetica" charset="0"/>
                <a:ea typeface="Helvetica" charset="0"/>
                <a:cs typeface="Helvetica" charset="0"/>
              </a:rPr>
              <a:t> </a:t>
            </a:r>
            <a:r>
              <a:rPr lang="fr-FR" dirty="0" err="1">
                <a:solidFill>
                  <a:srgbClr val="565555"/>
                </a:solidFill>
                <a:latin typeface="Helvetica" charset="0"/>
                <a:ea typeface="Helvetica" charset="0"/>
                <a:cs typeface="Helvetica" charset="0"/>
              </a:rPr>
              <a:t>Clematius</a:t>
            </a:r>
            <a:r>
              <a:rPr lang="fr-FR" dirty="0">
                <a:solidFill>
                  <a:srgbClr val="565555"/>
                </a:solidFill>
                <a:latin typeface="Helvetica" charset="0"/>
                <a:ea typeface="Helvetica" charset="0"/>
                <a:cs typeface="Helvetica" charset="0"/>
              </a:rPr>
              <a:t> </a:t>
            </a:r>
            <a:r>
              <a:rPr lang="fr-FR" dirty="0" err="1">
                <a:solidFill>
                  <a:srgbClr val="565555"/>
                </a:solidFill>
                <a:latin typeface="Helvetica" charset="0"/>
                <a:ea typeface="Helvetica" charset="0"/>
                <a:cs typeface="Helvetica" charset="0"/>
              </a:rPr>
              <a:t>orientis</a:t>
            </a:r>
            <a:r>
              <a:rPr lang="fr-FR" dirty="0">
                <a:solidFill>
                  <a:srgbClr val="565555"/>
                </a:solidFill>
                <a:latin typeface="Helvetica" charset="0"/>
                <a:ea typeface="Helvetica" charset="0"/>
                <a:cs typeface="Helvetica" charset="0"/>
              </a:rPr>
              <a:t> ut </a:t>
            </a:r>
            <a:r>
              <a:rPr lang="fr-FR" dirty="0" err="1">
                <a:solidFill>
                  <a:srgbClr val="565555"/>
                </a:solidFill>
                <a:latin typeface="Helvetica" charset="0"/>
                <a:ea typeface="Helvetica" charset="0"/>
                <a:cs typeface="Helvetica" charset="0"/>
              </a:rPr>
              <a:t>orientis</a:t>
            </a:r>
            <a:r>
              <a:rPr lang="fr-FR" dirty="0">
                <a:solidFill>
                  <a:srgbClr val="565555"/>
                </a:solidFill>
                <a:latin typeface="Helvetica" charset="0"/>
                <a:ea typeface="Helvetica" charset="0"/>
                <a:cs typeface="Helvetica" charset="0"/>
              </a:rPr>
              <a:t> </a:t>
            </a:r>
            <a:r>
              <a:rPr lang="fr-FR" dirty="0" err="1">
                <a:solidFill>
                  <a:srgbClr val="565555"/>
                </a:solidFill>
                <a:latin typeface="Helvetica" charset="0"/>
                <a:ea typeface="Helvetica" charset="0"/>
                <a:cs typeface="Helvetica" charset="0"/>
              </a:rPr>
              <a:t>Clematii</a:t>
            </a:r>
            <a:r>
              <a:rPr lang="fr-FR" dirty="0">
                <a:solidFill>
                  <a:srgbClr val="565555"/>
                </a:solidFill>
                <a:latin typeface="Helvetica" charset="0"/>
                <a:ea typeface="Helvetica" charset="0"/>
                <a:cs typeface="Helvetica" charset="0"/>
              </a:rPr>
              <a:t> </a:t>
            </a:r>
            <a:r>
              <a:rPr lang="fr-FR" dirty="0" err="1">
                <a:solidFill>
                  <a:srgbClr val="565555"/>
                </a:solidFill>
                <a:latin typeface="Helvetica" charset="0"/>
                <a:ea typeface="Helvetica" charset="0"/>
                <a:cs typeface="Helvetica" charset="0"/>
              </a:rPr>
              <a:t>comitem</a:t>
            </a:r>
            <a:r>
              <a:rPr lang="fr-FR" dirty="0">
                <a:solidFill>
                  <a:srgbClr val="565555"/>
                </a:solidFill>
                <a:latin typeface="Helvetica" charset="0"/>
                <a:ea typeface="Helvetica" charset="0"/>
                <a:cs typeface="Helvetica" charset="0"/>
              </a:rPr>
              <a:t> </a:t>
            </a:r>
            <a:r>
              <a:rPr lang="fr-FR" dirty="0" err="1">
                <a:solidFill>
                  <a:srgbClr val="565555"/>
                </a:solidFill>
                <a:latin typeface="Helvetica" charset="0"/>
                <a:ea typeface="Helvetica" charset="0"/>
                <a:cs typeface="Helvetica" charset="0"/>
              </a:rPr>
              <a:t>contactus</a:t>
            </a:r>
            <a:r>
              <a:rPr lang="fr-FR" dirty="0">
                <a:solidFill>
                  <a:srgbClr val="565555"/>
                </a:solidFill>
                <a:latin typeface="Helvetica" charset="0"/>
                <a:ea typeface="Helvetica" charset="0"/>
                <a:cs typeface="Helvetica" charset="0"/>
              </a:rPr>
              <a:t> non id.</a:t>
            </a:r>
          </a:p>
        </p:txBody>
      </p:sp>
    </p:spTree>
    <p:extLst>
      <p:ext uri="{BB962C8B-B14F-4D97-AF65-F5344CB8AC3E}">
        <p14:creationId xmlns:p14="http://schemas.microsoft.com/office/powerpoint/2010/main" val="1022257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age graphique">
    <p:spTree>
      <p:nvGrpSpPr>
        <p:cNvPr id="1" name=""/>
        <p:cNvGrpSpPr/>
        <p:nvPr/>
      </p:nvGrpSpPr>
      <p:grpSpPr>
        <a:xfrm>
          <a:off x="0" y="0"/>
          <a:ext cx="0" cy="0"/>
          <a:chOff x="0" y="0"/>
          <a:chExt cx="0" cy="0"/>
        </a:xfrm>
      </p:grpSpPr>
      <p:sp>
        <p:nvSpPr>
          <p:cNvPr id="13" name="Arc 12"/>
          <p:cNvSpPr/>
          <p:nvPr userDrawn="1"/>
        </p:nvSpPr>
        <p:spPr>
          <a:xfrm>
            <a:off x="-4039614" y="-1939752"/>
            <a:ext cx="4868060" cy="10980894"/>
          </a:xfrm>
          <a:prstGeom prst="arc">
            <a:avLst>
              <a:gd name="adj1" fmla="val 17833965"/>
              <a:gd name="adj2" fmla="val 3585703"/>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4" name="Rectangle 13"/>
          <p:cNvSpPr/>
          <p:nvPr userDrawn="1"/>
        </p:nvSpPr>
        <p:spPr>
          <a:xfrm>
            <a:off x="942359" y="979156"/>
            <a:ext cx="1472540" cy="59377"/>
          </a:xfrm>
          <a:prstGeom prst="rect">
            <a:avLst/>
          </a:prstGeom>
          <a:solidFill>
            <a:srgbClr val="5655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3"/>
          <p:cNvSpPr>
            <a:spLocks noGrp="1"/>
          </p:cNvSpPr>
          <p:nvPr>
            <p:ph type="body" sz="quarter" idx="10" hasCustomPrompt="1"/>
          </p:nvPr>
        </p:nvSpPr>
        <p:spPr>
          <a:xfrm>
            <a:off x="828446" y="396069"/>
            <a:ext cx="5692956" cy="612775"/>
          </a:xfrm>
          <a:prstGeom prst="rect">
            <a:avLst/>
          </a:prstGeom>
        </p:spPr>
        <p:txBody>
          <a:bodyPr/>
          <a:lstStyle>
            <a:lvl1pPr marL="0" indent="0">
              <a:buNone/>
              <a:defRPr sz="3200" b="0" i="0">
                <a:solidFill>
                  <a:srgbClr val="019EE3"/>
                </a:solidFill>
                <a:latin typeface="Montserrat" charset="0"/>
                <a:ea typeface="Montserrat" charset="0"/>
                <a:cs typeface="Montserrat" charset="0"/>
              </a:defRPr>
            </a:lvl1pPr>
          </a:lstStyle>
          <a:p>
            <a:pPr lvl="0"/>
            <a:r>
              <a:rPr lang="fr-FR" dirty="0"/>
              <a:t>Titre de la page graphique</a:t>
            </a:r>
          </a:p>
        </p:txBody>
      </p:sp>
      <p:sp>
        <p:nvSpPr>
          <p:cNvPr id="16" name="Espace réservé du graphique 15"/>
          <p:cNvSpPr>
            <a:spLocks noGrp="1"/>
          </p:cNvSpPr>
          <p:nvPr>
            <p:ph type="chart" sz="quarter" idx="11"/>
          </p:nvPr>
        </p:nvSpPr>
        <p:spPr>
          <a:xfrm>
            <a:off x="1993674" y="1591931"/>
            <a:ext cx="7948613" cy="4512273"/>
          </a:xfrm>
          <a:prstGeom prst="rect">
            <a:avLst/>
          </a:prstGeom>
        </p:spPr>
        <p:txBody>
          <a:bodyPr/>
          <a:lstStyle/>
          <a:p>
            <a:endParaRPr lang="fr-FR" dirty="0"/>
          </a:p>
        </p:txBody>
      </p:sp>
    </p:spTree>
    <p:extLst>
      <p:ext uri="{BB962C8B-B14F-4D97-AF65-F5344CB8AC3E}">
        <p14:creationId xmlns:p14="http://schemas.microsoft.com/office/powerpoint/2010/main" val="1209853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ge de fin">
    <p:spTree>
      <p:nvGrpSpPr>
        <p:cNvPr id="1" name=""/>
        <p:cNvGrpSpPr/>
        <p:nvPr/>
      </p:nvGrpSpPr>
      <p:grpSpPr>
        <a:xfrm>
          <a:off x="0" y="0"/>
          <a:ext cx="0" cy="0"/>
          <a:chOff x="0" y="0"/>
          <a:chExt cx="0" cy="0"/>
        </a:xfrm>
      </p:grpSpPr>
      <p:sp>
        <p:nvSpPr>
          <p:cNvPr id="7" name="Rectangle 6"/>
          <p:cNvSpPr/>
          <p:nvPr userDrawn="1"/>
        </p:nvSpPr>
        <p:spPr bwMode="auto">
          <a:xfrm>
            <a:off x="-3524" y="0"/>
            <a:ext cx="12195524" cy="7113588"/>
          </a:xfrm>
          <a:prstGeom prst="rect">
            <a:avLst/>
          </a:prstGeom>
          <a:gradFill>
            <a:gsLst>
              <a:gs pos="78000">
                <a:srgbClr val="009EE3"/>
              </a:gs>
              <a:gs pos="0">
                <a:srgbClr val="009EE3">
                  <a:tint val="44500"/>
                  <a:satMod val="160000"/>
                </a:srgbClr>
              </a:gs>
            </a:gsLst>
            <a:path path="circle">
              <a:fillToRect l="50000" t="50000" r="50000" b="50000"/>
            </a:path>
          </a:gradFill>
          <a:ln w="9525" cap="flat" cmpd="sng" algn="ctr">
            <a:noFill/>
            <a:prstDash val="solid"/>
            <a:round/>
            <a:headEnd type="none" w="med" len="med"/>
            <a:tailEnd type="none" w="med" len="med"/>
          </a:ln>
          <a:effec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defRPr/>
            </a:pPr>
            <a:endParaRPr lang="fr-FR" altLang="fr-FR"/>
          </a:p>
        </p:txBody>
      </p:sp>
      <p:pic>
        <p:nvPicPr>
          <p:cNvPr id="8" name="Image 7"/>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rot="10800000">
            <a:off x="-104932" y="-14990"/>
            <a:ext cx="12373607" cy="4315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Espace réservé du texte 4"/>
          <p:cNvSpPr>
            <a:spLocks noGrp="1"/>
          </p:cNvSpPr>
          <p:nvPr>
            <p:ph type="body" sz="quarter" idx="12" hasCustomPrompt="1"/>
          </p:nvPr>
        </p:nvSpPr>
        <p:spPr>
          <a:xfrm>
            <a:off x="4665482" y="4989439"/>
            <a:ext cx="2857500" cy="392113"/>
          </a:xfrm>
          <a:prstGeom prst="rect">
            <a:avLst/>
          </a:prstGeom>
        </p:spPr>
        <p:txBody>
          <a:bodyPr/>
          <a:lstStyle>
            <a:lvl1pPr marL="0" indent="0" algn="ctr">
              <a:buNone/>
              <a:defRPr>
                <a:solidFill>
                  <a:schemeClr val="bg1"/>
                </a:solidFill>
                <a:latin typeface="Montserrat" charset="0"/>
                <a:ea typeface="Montserrat" charset="0"/>
                <a:cs typeface="Montserrat" charset="0"/>
              </a:defRPr>
            </a:lvl1pPr>
          </a:lstStyle>
          <a:p>
            <a:pPr lvl="0"/>
            <a:r>
              <a:rPr lang="fr-FR" dirty="0"/>
              <a:t>Vous remercie</a:t>
            </a:r>
          </a:p>
        </p:txBody>
      </p:sp>
      <p:pic>
        <p:nvPicPr>
          <p:cNvPr id="11" name="Imag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603034" y="1037341"/>
            <a:ext cx="4957673" cy="2211308"/>
          </a:xfrm>
          <a:prstGeom prst="rect">
            <a:avLst/>
          </a:prstGeom>
        </p:spPr>
      </p:pic>
      <p:sp>
        <p:nvSpPr>
          <p:cNvPr id="15" name="ZoneTexte 14"/>
          <p:cNvSpPr txBox="1"/>
          <p:nvPr userDrawn="1"/>
        </p:nvSpPr>
        <p:spPr>
          <a:xfrm>
            <a:off x="3603034" y="3412198"/>
            <a:ext cx="4957673" cy="492443"/>
          </a:xfrm>
          <a:prstGeom prst="rect">
            <a:avLst/>
          </a:prstGeom>
          <a:noFill/>
        </p:spPr>
        <p:txBody>
          <a:bodyPr wrap="square" rtlCol="0">
            <a:spAutoFit/>
          </a:bodyPr>
          <a:lstStyle/>
          <a:p>
            <a:r>
              <a:rPr lang="fr-FR" sz="2600" b="1" dirty="0">
                <a:latin typeface="Helvetica" panose="020B0604020202020204" pitchFamily="34" charset="0"/>
                <a:cs typeface="Helvetica" panose="020B0604020202020204" pitchFamily="34" charset="0"/>
              </a:rPr>
              <a:t>www.presanse-pacacorse.org</a:t>
            </a:r>
          </a:p>
        </p:txBody>
      </p:sp>
      <p:sp>
        <p:nvSpPr>
          <p:cNvPr id="2" name="ZoneTexte 1">
            <a:extLst>
              <a:ext uri="{FF2B5EF4-FFF2-40B4-BE49-F238E27FC236}">
                <a16:creationId xmlns:a16="http://schemas.microsoft.com/office/drawing/2014/main" id="{5FA38BAF-F24E-43A2-D58D-807F2D8A2936}"/>
              </a:ext>
            </a:extLst>
          </p:cNvPr>
          <p:cNvSpPr txBox="1"/>
          <p:nvPr userDrawn="1"/>
        </p:nvSpPr>
        <p:spPr>
          <a:xfrm>
            <a:off x="8278689" y="482020"/>
            <a:ext cx="2030506" cy="338554"/>
          </a:xfrm>
          <a:prstGeom prst="rect">
            <a:avLst/>
          </a:prstGeom>
          <a:noFill/>
        </p:spPr>
        <p:txBody>
          <a:bodyPr wrap="square" rtlCol="0">
            <a:spAutoFit/>
          </a:bodyPr>
          <a:lstStyle/>
          <a:p>
            <a:r>
              <a:rPr lang="fr-FR" sz="1600" dirty="0">
                <a:latin typeface="Helvetica" panose="020B0604020202020204" pitchFamily="34" charset="0"/>
                <a:cs typeface="Helvetica" panose="020B0604020202020204" pitchFamily="34" charset="0"/>
              </a:rPr>
              <a:t>Retrouvez-nous</a:t>
            </a:r>
            <a:r>
              <a:rPr lang="fr-FR" sz="1600" baseline="0" dirty="0">
                <a:latin typeface="Helvetica" panose="020B0604020202020204" pitchFamily="34" charset="0"/>
                <a:cs typeface="Helvetica" panose="020B0604020202020204" pitchFamily="34" charset="0"/>
              </a:rPr>
              <a:t> sur</a:t>
            </a:r>
            <a:endParaRPr lang="fr-FR" sz="1600" dirty="0">
              <a:latin typeface="Helvetica" panose="020B0604020202020204" pitchFamily="34" charset="0"/>
              <a:cs typeface="Helvetica" panose="020B0604020202020204" pitchFamily="34" charset="0"/>
            </a:endParaRPr>
          </a:p>
        </p:txBody>
      </p:sp>
      <p:pic>
        <p:nvPicPr>
          <p:cNvPr id="12" name="Graphique 11">
            <a:extLst>
              <a:ext uri="{FF2B5EF4-FFF2-40B4-BE49-F238E27FC236}">
                <a16:creationId xmlns:a16="http://schemas.microsoft.com/office/drawing/2014/main" id="{238B249A-104B-F14F-6BC5-93AAD1938BE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422745" y="452727"/>
            <a:ext cx="315638" cy="315638"/>
          </a:xfrm>
          <a:prstGeom prst="rect">
            <a:avLst/>
          </a:prstGeom>
        </p:spPr>
      </p:pic>
      <p:pic>
        <p:nvPicPr>
          <p:cNvPr id="13" name="Graphique 12">
            <a:extLst>
              <a:ext uri="{FF2B5EF4-FFF2-40B4-BE49-F238E27FC236}">
                <a16:creationId xmlns:a16="http://schemas.microsoft.com/office/drawing/2014/main" id="{46B612B9-32AC-4156-355E-A922493256D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1275533" y="452727"/>
            <a:ext cx="315638" cy="315638"/>
          </a:xfrm>
          <a:prstGeom prst="rect">
            <a:avLst/>
          </a:prstGeom>
        </p:spPr>
      </p:pic>
      <p:pic>
        <p:nvPicPr>
          <p:cNvPr id="14" name="Graphique 13">
            <a:extLst>
              <a:ext uri="{FF2B5EF4-FFF2-40B4-BE49-F238E27FC236}">
                <a16:creationId xmlns:a16="http://schemas.microsoft.com/office/drawing/2014/main" id="{5A8582E7-F6BB-A011-9251-5A07CED69EF6}"/>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0851933" y="452727"/>
            <a:ext cx="315638" cy="315638"/>
          </a:xfrm>
          <a:prstGeom prst="rect">
            <a:avLst/>
          </a:prstGeom>
        </p:spPr>
      </p:pic>
      <p:pic>
        <p:nvPicPr>
          <p:cNvPr id="16" name="Graphique 15">
            <a:extLst>
              <a:ext uri="{FF2B5EF4-FFF2-40B4-BE49-F238E27FC236}">
                <a16:creationId xmlns:a16="http://schemas.microsoft.com/office/drawing/2014/main" id="{FC5B6C4C-FF88-EA53-3928-2749ACBC442A}"/>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11699133" y="452727"/>
            <a:ext cx="315638" cy="315638"/>
          </a:xfrm>
          <a:prstGeom prst="rect">
            <a:avLst/>
          </a:prstGeom>
        </p:spPr>
      </p:pic>
    </p:spTree>
    <p:extLst>
      <p:ext uri="{BB962C8B-B14F-4D97-AF65-F5344CB8AC3E}">
        <p14:creationId xmlns:p14="http://schemas.microsoft.com/office/powerpoint/2010/main" val="1223381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ous-titre de la partie">
    <p:spTree>
      <p:nvGrpSpPr>
        <p:cNvPr id="1" name=""/>
        <p:cNvGrpSpPr/>
        <p:nvPr/>
      </p:nvGrpSpPr>
      <p:grpSpPr>
        <a:xfrm>
          <a:off x="0" y="0"/>
          <a:ext cx="0" cy="0"/>
          <a:chOff x="0" y="0"/>
          <a:chExt cx="0" cy="0"/>
        </a:xfrm>
      </p:grpSpPr>
      <p:sp>
        <p:nvSpPr>
          <p:cNvPr id="7" name="Rectangle 6"/>
          <p:cNvSpPr/>
          <p:nvPr userDrawn="1"/>
        </p:nvSpPr>
        <p:spPr>
          <a:xfrm>
            <a:off x="0" y="3202089"/>
            <a:ext cx="12192000" cy="1094282"/>
          </a:xfrm>
          <a:prstGeom prst="rect">
            <a:avLst/>
          </a:prstGeom>
          <a:solidFill>
            <a:srgbClr val="565555"/>
          </a:solidFill>
          <a:ln>
            <a:solidFill>
              <a:srgbClr val="5655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userDrawn="1"/>
        </p:nvSpPr>
        <p:spPr>
          <a:xfrm>
            <a:off x="942627" y="976985"/>
            <a:ext cx="1472540" cy="59377"/>
          </a:xfrm>
          <a:prstGeom prst="rect">
            <a:avLst/>
          </a:prstGeom>
          <a:solidFill>
            <a:srgbClr val="5655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u numéro de diapositive 5"/>
          <p:cNvSpPr>
            <a:spLocks noGrp="1"/>
          </p:cNvSpPr>
          <p:nvPr>
            <p:ph type="sldNum" sz="quarter" idx="4"/>
          </p:nvPr>
        </p:nvSpPr>
        <p:spPr>
          <a:xfrm>
            <a:off x="4590142" y="6356349"/>
            <a:ext cx="2743200" cy="365125"/>
          </a:xfrm>
          <a:prstGeom prst="rect">
            <a:avLst/>
          </a:prstGeom>
        </p:spPr>
        <p:txBody>
          <a:bodyPr vert="horz" lIns="91440" tIns="45720" rIns="91440" bIns="45720" rtlCol="0" anchor="ctr"/>
          <a:lstStyle>
            <a:lvl1pPr algn="ctr">
              <a:defRPr sz="1200">
                <a:solidFill>
                  <a:schemeClr val="tx1">
                    <a:tint val="75000"/>
                  </a:schemeClr>
                </a:solidFill>
                <a:latin typeface="Helvetica" charset="0"/>
                <a:ea typeface="Helvetica" charset="0"/>
                <a:cs typeface="Helvetica" charset="0"/>
              </a:defRPr>
            </a:lvl1pPr>
          </a:lstStyle>
          <a:p>
            <a:fld id="{443935BB-9C05-C34E-BF02-B47196A5F45A}" type="slidenum">
              <a:rPr lang="fr-FR" smtClean="0"/>
              <a:pPr/>
              <a:t>‹N°›</a:t>
            </a:fld>
            <a:endParaRPr lang="fr-FR" dirty="0"/>
          </a:p>
        </p:txBody>
      </p:sp>
      <p:sp>
        <p:nvSpPr>
          <p:cNvPr id="5" name="Espace réservé du texte 3"/>
          <p:cNvSpPr>
            <a:spLocks noGrp="1"/>
          </p:cNvSpPr>
          <p:nvPr>
            <p:ph type="body" sz="quarter" idx="10" hasCustomPrompt="1"/>
          </p:nvPr>
        </p:nvSpPr>
        <p:spPr>
          <a:xfrm>
            <a:off x="828446" y="396069"/>
            <a:ext cx="10536466" cy="563301"/>
          </a:xfrm>
          <a:prstGeom prst="rect">
            <a:avLst/>
          </a:prstGeom>
        </p:spPr>
        <p:txBody>
          <a:bodyPr/>
          <a:lstStyle>
            <a:lvl1pPr marL="0" indent="0" defTabSz="554400">
              <a:lnSpc>
                <a:spcPct val="100000"/>
              </a:lnSpc>
              <a:spcBef>
                <a:spcPts val="0"/>
              </a:spcBef>
              <a:spcAft>
                <a:spcPts val="0"/>
              </a:spcAft>
              <a:buNone/>
              <a:defRPr sz="3200" b="0" i="0">
                <a:solidFill>
                  <a:srgbClr val="019EE3"/>
                </a:solidFill>
                <a:latin typeface="Montserrat" charset="0"/>
                <a:ea typeface="Montserrat" charset="0"/>
                <a:cs typeface="Montserrat" charset="0"/>
              </a:defRPr>
            </a:lvl1pPr>
          </a:lstStyle>
          <a:p>
            <a:pPr lvl="0"/>
            <a:r>
              <a:rPr lang="fr-FR" dirty="0"/>
              <a:t>Titre de la partie</a:t>
            </a:r>
          </a:p>
        </p:txBody>
      </p:sp>
      <p:sp>
        <p:nvSpPr>
          <p:cNvPr id="9" name="Arc 8"/>
          <p:cNvSpPr/>
          <p:nvPr userDrawn="1"/>
        </p:nvSpPr>
        <p:spPr>
          <a:xfrm>
            <a:off x="-4039614" y="-1924762"/>
            <a:ext cx="4868060" cy="10980894"/>
          </a:xfrm>
          <a:prstGeom prst="arc">
            <a:avLst>
              <a:gd name="adj1" fmla="val 17833965"/>
              <a:gd name="adj2" fmla="val 3585703"/>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8" name="Espace réservé du texte 4"/>
          <p:cNvSpPr>
            <a:spLocks noGrp="1"/>
          </p:cNvSpPr>
          <p:nvPr>
            <p:ph type="body" sz="quarter" idx="11" hasCustomPrompt="1"/>
          </p:nvPr>
        </p:nvSpPr>
        <p:spPr>
          <a:xfrm>
            <a:off x="3590131" y="3441932"/>
            <a:ext cx="5011738" cy="633413"/>
          </a:xfrm>
          <a:prstGeom prst="rect">
            <a:avLst/>
          </a:prstGeom>
        </p:spPr>
        <p:txBody>
          <a:bodyPr/>
          <a:lstStyle>
            <a:lvl1pPr marL="0" indent="0" algn="ctr">
              <a:buNone/>
              <a:defRPr sz="3200" b="1">
                <a:solidFill>
                  <a:schemeClr val="bg1"/>
                </a:solidFill>
              </a:defRPr>
            </a:lvl1pPr>
          </a:lstStyle>
          <a:p>
            <a:r>
              <a:rPr lang="fr-FR" dirty="0">
                <a:solidFill>
                  <a:schemeClr val="bg1"/>
                </a:solidFill>
                <a:latin typeface="Montserrat" charset="0"/>
                <a:ea typeface="Montserrat" charset="0"/>
                <a:cs typeface="Montserrat" charset="0"/>
              </a:rPr>
              <a:t>Sous-titre de la partie</a:t>
            </a:r>
          </a:p>
        </p:txBody>
      </p:sp>
      <p:pic>
        <p:nvPicPr>
          <p:cNvPr id="10" name="Imag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05564" y="6222267"/>
            <a:ext cx="1058911" cy="472314"/>
          </a:xfrm>
          <a:prstGeom prst="rect">
            <a:avLst/>
          </a:prstGeom>
        </p:spPr>
      </p:pic>
    </p:spTree>
    <p:extLst>
      <p:ext uri="{BB962C8B-B14F-4D97-AF65-F5344CB8AC3E}">
        <p14:creationId xmlns:p14="http://schemas.microsoft.com/office/powerpoint/2010/main" val="1799191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re de partie">
    <p:spTree>
      <p:nvGrpSpPr>
        <p:cNvPr id="1" name=""/>
        <p:cNvGrpSpPr/>
        <p:nvPr/>
      </p:nvGrpSpPr>
      <p:grpSpPr>
        <a:xfrm>
          <a:off x="0" y="0"/>
          <a:ext cx="0" cy="0"/>
          <a:chOff x="0" y="0"/>
          <a:chExt cx="0" cy="0"/>
        </a:xfrm>
      </p:grpSpPr>
      <p:sp>
        <p:nvSpPr>
          <p:cNvPr id="8" name="Rectangle 7"/>
          <p:cNvSpPr/>
          <p:nvPr userDrawn="1"/>
        </p:nvSpPr>
        <p:spPr bwMode="auto">
          <a:xfrm>
            <a:off x="0" y="0"/>
            <a:ext cx="12195524" cy="7113588"/>
          </a:xfrm>
          <a:prstGeom prst="rect">
            <a:avLst/>
          </a:prstGeom>
          <a:gradFill>
            <a:gsLst>
              <a:gs pos="78000">
                <a:srgbClr val="009EE3"/>
              </a:gs>
              <a:gs pos="0">
                <a:srgbClr val="009EE3">
                  <a:tint val="44500"/>
                  <a:satMod val="160000"/>
                </a:srgbClr>
              </a:gs>
            </a:gsLst>
            <a:path path="circle">
              <a:fillToRect l="50000" t="50000" r="50000" b="50000"/>
            </a:path>
          </a:gradFill>
          <a:ln w="9525" cap="flat" cmpd="sng" algn="ctr">
            <a:noFill/>
            <a:prstDash val="solid"/>
            <a:round/>
            <a:headEnd type="none" w="med" len="med"/>
            <a:tailEnd type="none" w="med" len="med"/>
          </a:ln>
          <a:effec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defRPr/>
            </a:pPr>
            <a:endParaRPr lang="fr-FR" altLang="fr-FR"/>
          </a:p>
        </p:txBody>
      </p:sp>
      <p:sp>
        <p:nvSpPr>
          <p:cNvPr id="3" name="Espace réservé du texte 2"/>
          <p:cNvSpPr>
            <a:spLocks noGrp="1"/>
          </p:cNvSpPr>
          <p:nvPr>
            <p:ph type="body" sz="quarter" idx="10" hasCustomPrompt="1"/>
          </p:nvPr>
        </p:nvSpPr>
        <p:spPr>
          <a:xfrm>
            <a:off x="2339101" y="2799683"/>
            <a:ext cx="7510271" cy="525463"/>
          </a:xfrm>
          <a:prstGeom prst="rect">
            <a:avLst/>
          </a:prstGeom>
        </p:spPr>
        <p:txBody>
          <a:bodyPr/>
          <a:lstStyle>
            <a:lvl1pPr marL="0" indent="0" algn="ctr">
              <a:buNone/>
              <a:defRPr sz="3600" b="1">
                <a:solidFill>
                  <a:schemeClr val="bg1"/>
                </a:solidFill>
              </a:defRPr>
            </a:lvl1pPr>
          </a:lstStyle>
          <a:p>
            <a:r>
              <a:rPr lang="fr-FR" dirty="0">
                <a:solidFill>
                  <a:schemeClr val="bg2"/>
                </a:solidFill>
                <a:latin typeface="Montserrat" charset="0"/>
                <a:ea typeface="Montserrat" charset="0"/>
                <a:cs typeface="Montserrat" charset="0"/>
              </a:rPr>
              <a:t>TITRE DE LA PARTIE</a:t>
            </a:r>
          </a:p>
        </p:txBody>
      </p:sp>
    </p:spTree>
    <p:extLst>
      <p:ext uri="{BB962C8B-B14F-4D97-AF65-F5344CB8AC3E}">
        <p14:creationId xmlns:p14="http://schemas.microsoft.com/office/powerpoint/2010/main" val="2862419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Espace réservé du pied de page 4"/>
          <p:cNvSpPr txBox="1">
            <a:spLocks/>
          </p:cNvSpPr>
          <p:nvPr userDrawn="1"/>
        </p:nvSpPr>
        <p:spPr>
          <a:xfrm>
            <a:off x="7754257" y="6356350"/>
            <a:ext cx="41148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fr-FR" dirty="0"/>
          </a:p>
        </p:txBody>
      </p:sp>
      <p:pic>
        <p:nvPicPr>
          <p:cNvPr id="2" name="Image 1"/>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0905564" y="6222267"/>
            <a:ext cx="1058911" cy="472314"/>
          </a:xfrm>
          <a:prstGeom prst="rect">
            <a:avLst/>
          </a:prstGeom>
        </p:spPr>
      </p:pic>
    </p:spTree>
    <p:extLst>
      <p:ext uri="{BB962C8B-B14F-4D97-AF65-F5344CB8AC3E}">
        <p14:creationId xmlns:p14="http://schemas.microsoft.com/office/powerpoint/2010/main" val="457651253"/>
      </p:ext>
    </p:extLst>
  </p:cSld>
  <p:clrMap bg1="lt1" tx1="dk1" bg2="lt2" tx2="dk2" accent1="accent1" accent2="accent2" accent3="accent3" accent4="accent4" accent5="accent5" accent6="accent6" hlink="hlink" folHlink="folHlink"/>
  <p:sldLayoutIdLst>
    <p:sldLayoutId id="2147483690" r:id="rId1"/>
    <p:sldLayoutId id="2147483661" r:id="rId2"/>
    <p:sldLayoutId id="2147483685" r:id="rId3"/>
    <p:sldLayoutId id="2147483692" r:id="rId4"/>
    <p:sldLayoutId id="2147483691" r:id="rId5"/>
    <p:sldLayoutId id="2147483663" r:id="rId6"/>
    <p:sldLayoutId id="2147483664" r:id="rId7"/>
    <p:sldLayoutId id="2147483687" r:id="rId8"/>
    <p:sldLayoutId id="2147483693" r:id="rId9"/>
    <p:sldLayoutId id="2147483694"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presanse-pacacorse.org/" TargetMode="External"/><Relationship Id="rId2" Type="http://schemas.openxmlformats.org/officeDocument/2006/relationships/image" Target="../media/image12.jp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who.int/fr/news-room/fact-sheets/detail/physical-activity" TargetMode="Externa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24.svg"/></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8.jp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hyperlink" Target="https://www.sports.gouv.fr/educateurs-sportifs" TargetMode="Externa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34.jpeg"/></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37.jpe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sports.gouv.fr/media/6854/download" TargetMode="External"/><Relationship Id="rId1" Type="http://schemas.openxmlformats.org/officeDocument/2006/relationships/slideLayout" Target="../slideLayouts/slideLayout4.xml"/><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hyperlink" Target="https://www.sports.gouv.fr/boite-outils-sport-en-entreprise-2319" TargetMode="External"/><Relationship Id="rId2" Type="http://schemas.openxmlformats.org/officeDocument/2006/relationships/image" Target="../media/image40.png"/><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41.jpeg"/></Relationships>
</file>

<file path=ppt/slides/_rels/slide4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hyperlink" Target="http://www.presanse-pacacorse.org/"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EB5A6065-ECCC-803D-6A5C-313B7E3F2A71}"/>
              </a:ext>
            </a:extLst>
          </p:cNvPr>
          <p:cNvSpPr>
            <a:spLocks noGrp="1"/>
          </p:cNvSpPr>
          <p:nvPr>
            <p:ph type="body" sz="quarter" idx="13"/>
          </p:nvPr>
        </p:nvSpPr>
        <p:spPr>
          <a:xfrm>
            <a:off x="0" y="4370091"/>
            <a:ext cx="12192000" cy="425450"/>
          </a:xfrm>
        </p:spPr>
        <p:txBody>
          <a:bodyPr/>
          <a:lstStyle/>
          <a:p>
            <a:r>
              <a:rPr lang="fr-FR" dirty="0"/>
              <a:t>Webinaire du 25 mars 2025 – 45 mn de présentation + 15 mn de questions</a:t>
            </a:r>
          </a:p>
        </p:txBody>
      </p:sp>
      <p:sp>
        <p:nvSpPr>
          <p:cNvPr id="3" name="Espace réservé du texte 2"/>
          <p:cNvSpPr>
            <a:spLocks noGrp="1"/>
          </p:cNvSpPr>
          <p:nvPr>
            <p:ph type="body" sz="quarter" idx="14"/>
          </p:nvPr>
        </p:nvSpPr>
        <p:spPr>
          <a:xfrm>
            <a:off x="0" y="3376613"/>
            <a:ext cx="12192000" cy="830262"/>
          </a:xfrm>
        </p:spPr>
        <p:txBody>
          <a:bodyPr/>
          <a:lstStyle/>
          <a:p>
            <a:r>
              <a:rPr lang="fr-FR" dirty="0"/>
              <a:t>Bien-être au travail : l'activité physique et sportive est notre alliée !</a:t>
            </a:r>
          </a:p>
        </p:txBody>
      </p:sp>
      <p:pic>
        <p:nvPicPr>
          <p:cNvPr id="6" name="Image 5">
            <a:extLst>
              <a:ext uri="{FF2B5EF4-FFF2-40B4-BE49-F238E27FC236}">
                <a16:creationId xmlns:a16="http://schemas.microsoft.com/office/drawing/2014/main" id="{7F784C27-83A7-29B6-3111-86B22DA22491}"/>
              </a:ext>
            </a:extLst>
          </p:cNvPr>
          <p:cNvPicPr>
            <a:picLocks noChangeAspect="1"/>
          </p:cNvPicPr>
          <p:nvPr/>
        </p:nvPicPr>
        <p:blipFill>
          <a:blip r:embed="rId2"/>
          <a:stretch>
            <a:fillRect/>
          </a:stretch>
        </p:blipFill>
        <p:spPr>
          <a:xfrm>
            <a:off x="381887" y="0"/>
            <a:ext cx="1931068" cy="1017917"/>
          </a:xfrm>
          <a:prstGeom prst="rect">
            <a:avLst/>
          </a:prstGeom>
        </p:spPr>
      </p:pic>
    </p:spTree>
    <p:extLst>
      <p:ext uri="{BB962C8B-B14F-4D97-AF65-F5344CB8AC3E}">
        <p14:creationId xmlns:p14="http://schemas.microsoft.com/office/powerpoint/2010/main" val="3760932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2A072060-6361-93CF-53E9-AE14423772F2}"/>
              </a:ext>
            </a:extLst>
          </p:cNvPr>
          <p:cNvPicPr>
            <a:picLocks noChangeAspect="1"/>
          </p:cNvPicPr>
          <p:nvPr/>
        </p:nvPicPr>
        <p:blipFill>
          <a:blip r:embed="rId2"/>
          <a:stretch>
            <a:fillRect/>
          </a:stretch>
        </p:blipFill>
        <p:spPr>
          <a:xfrm>
            <a:off x="443368" y="1259455"/>
            <a:ext cx="7467751" cy="5279368"/>
          </a:xfrm>
          <a:prstGeom prst="rect">
            <a:avLst/>
          </a:prstGeom>
        </p:spPr>
      </p:pic>
      <p:sp>
        <p:nvSpPr>
          <p:cNvPr id="2" name="Espace réservé du texte 1"/>
          <p:cNvSpPr>
            <a:spLocks noGrp="1"/>
          </p:cNvSpPr>
          <p:nvPr>
            <p:ph type="body" sz="quarter" idx="10"/>
          </p:nvPr>
        </p:nvSpPr>
        <p:spPr/>
        <p:txBody>
          <a:bodyPr/>
          <a:lstStyle/>
          <a:p>
            <a:r>
              <a:rPr lang="fr-FR" dirty="0"/>
              <a:t>Webinaire du réseau Présanse Paca-Corse</a:t>
            </a:r>
          </a:p>
        </p:txBody>
      </p:sp>
      <p:sp>
        <p:nvSpPr>
          <p:cNvPr id="3" name="Espace réservé du texte 2"/>
          <p:cNvSpPr>
            <a:spLocks noGrp="1"/>
          </p:cNvSpPr>
          <p:nvPr>
            <p:ph type="body" sz="quarter" idx="11"/>
          </p:nvPr>
        </p:nvSpPr>
        <p:spPr>
          <a:xfrm>
            <a:off x="7676302" y="1499356"/>
            <a:ext cx="4183602" cy="4450022"/>
          </a:xfrm>
        </p:spPr>
        <p:txBody>
          <a:bodyPr lIns="91440" tIns="45720" rIns="91440" bIns="45720" anchor="t"/>
          <a:lstStyle/>
          <a:p>
            <a:pPr marL="0" indent="0">
              <a:buNone/>
            </a:pPr>
            <a:r>
              <a:rPr lang="fr-FR" sz="1800" dirty="0">
                <a:solidFill>
                  <a:srgbClr val="565555"/>
                </a:solidFill>
                <a:cs typeface="Arial"/>
              </a:rPr>
              <a:t>Ce webinaire vous est proposé par le réseau Présanse Paca-Corse, qui regroupe 16 services de prévention et de santé au travail interentreprises de Paca et Corse, œuvrant pour 150 000 entreprises et plus d’1 million de salariés du secteur privé. </a:t>
            </a:r>
          </a:p>
          <a:p>
            <a:pPr marL="0" indent="0">
              <a:buNone/>
            </a:pPr>
            <a:r>
              <a:rPr lang="fr-FR" sz="1800" dirty="0">
                <a:solidFill>
                  <a:srgbClr val="565555"/>
                </a:solidFill>
              </a:rPr>
              <a:t>Retrouvez leurs coordonnées sur </a:t>
            </a:r>
            <a:r>
              <a:rPr lang="fr-FR" sz="1800" dirty="0">
                <a:solidFill>
                  <a:srgbClr val="565555"/>
                </a:solidFill>
                <a:hlinkClick r:id="rId3"/>
              </a:rPr>
              <a:t>www.presanse-pacacorse.org</a:t>
            </a:r>
            <a:r>
              <a:rPr lang="fr-FR" sz="1800" dirty="0">
                <a:solidFill>
                  <a:srgbClr val="565555"/>
                </a:solidFill>
              </a:rPr>
              <a:t> (rubrique « Le Réseau »).</a:t>
            </a:r>
          </a:p>
          <a:p>
            <a:pPr marL="0" indent="0">
              <a:buNone/>
            </a:pPr>
            <a:r>
              <a:rPr lang="fr-FR" sz="1800" b="1" dirty="0">
                <a:solidFill>
                  <a:srgbClr val="565555"/>
                </a:solidFill>
              </a:rPr>
              <a:t>Le contenu de ce webinaire a été réalisé par les services de prévention et de santé </a:t>
            </a:r>
            <a:br>
              <a:rPr lang="fr-FR" sz="1800" b="1" dirty="0">
                <a:solidFill>
                  <a:srgbClr val="565555"/>
                </a:solidFill>
              </a:rPr>
            </a:br>
            <a:r>
              <a:rPr lang="fr-FR" sz="1800" b="1" dirty="0">
                <a:solidFill>
                  <a:srgbClr val="565555"/>
                </a:solidFill>
              </a:rPr>
              <a:t>au travail :</a:t>
            </a:r>
          </a:p>
          <a:p>
            <a:pPr marL="0" indent="0">
              <a:buNone/>
            </a:pPr>
            <a:r>
              <a:rPr lang="fr-FR" sz="1800" b="1" dirty="0">
                <a:solidFill>
                  <a:srgbClr val="565555"/>
                </a:solidFill>
              </a:rPr>
              <a:t>AIST 84</a:t>
            </a:r>
          </a:p>
          <a:p>
            <a:pPr marL="0" indent="0">
              <a:buNone/>
            </a:pPr>
            <a:r>
              <a:rPr lang="fr-FR" sz="1800" b="1" dirty="0" err="1">
                <a:solidFill>
                  <a:srgbClr val="565555"/>
                </a:solidFill>
              </a:rPr>
              <a:t>Odalia</a:t>
            </a:r>
            <a:endParaRPr lang="fr-FR" sz="1800" b="1" dirty="0">
              <a:solidFill>
                <a:srgbClr val="565555"/>
              </a:solidFill>
            </a:endParaRPr>
          </a:p>
          <a:p>
            <a:pPr marL="0" indent="0">
              <a:buNone/>
            </a:pPr>
            <a:r>
              <a:rPr lang="fr-FR" sz="1800" b="1" dirty="0">
                <a:solidFill>
                  <a:srgbClr val="565555"/>
                </a:solidFill>
              </a:rPr>
              <a:t>ST Provence</a:t>
            </a:r>
          </a:p>
        </p:txBody>
      </p:sp>
      <p:pic>
        <p:nvPicPr>
          <p:cNvPr id="4" name="Image 3">
            <a:extLst>
              <a:ext uri="{FF2B5EF4-FFF2-40B4-BE49-F238E27FC236}">
                <a16:creationId xmlns:a16="http://schemas.microsoft.com/office/drawing/2014/main" id="{CF0E744D-D0B7-31E0-BB66-6C308AAA9C14}"/>
              </a:ext>
            </a:extLst>
          </p:cNvPr>
          <p:cNvPicPr>
            <a:picLocks noChangeAspect="1"/>
          </p:cNvPicPr>
          <p:nvPr/>
        </p:nvPicPr>
        <p:blipFill>
          <a:blip r:embed="rId4"/>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3024656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8B88B7A7-5640-477F-56E2-0605F0E93F55}"/>
              </a:ext>
            </a:extLst>
          </p:cNvPr>
          <p:cNvSpPr>
            <a:spLocks noGrp="1"/>
          </p:cNvSpPr>
          <p:nvPr>
            <p:ph type="body" sz="quarter" idx="10"/>
          </p:nvPr>
        </p:nvSpPr>
        <p:spPr>
          <a:xfrm>
            <a:off x="828446" y="396069"/>
            <a:ext cx="10536466" cy="563301"/>
          </a:xfrm>
        </p:spPr>
        <p:txBody>
          <a:bodyPr/>
          <a:lstStyle/>
          <a:p>
            <a:r>
              <a:rPr lang="fr-FR" dirty="0"/>
              <a:t>Les intervenants</a:t>
            </a:r>
          </a:p>
        </p:txBody>
      </p:sp>
      <p:sp>
        <p:nvSpPr>
          <p:cNvPr id="3" name="Espace réservé du texte 2">
            <a:extLst>
              <a:ext uri="{FF2B5EF4-FFF2-40B4-BE49-F238E27FC236}">
                <a16:creationId xmlns:a16="http://schemas.microsoft.com/office/drawing/2014/main" id="{150AEF54-C92B-6DDD-6D1D-764DC7DC465D}"/>
              </a:ext>
            </a:extLst>
          </p:cNvPr>
          <p:cNvSpPr>
            <a:spLocks noGrp="1"/>
          </p:cNvSpPr>
          <p:nvPr>
            <p:ph type="body" sz="quarter" idx="11"/>
          </p:nvPr>
        </p:nvSpPr>
        <p:spPr>
          <a:xfrm>
            <a:off x="1678897" y="1503683"/>
            <a:ext cx="9686015" cy="4450022"/>
          </a:xfrm>
        </p:spPr>
        <p:txBody>
          <a:bodyPr/>
          <a:lstStyle/>
          <a:p>
            <a:r>
              <a:rPr lang="fr-FR" dirty="0"/>
              <a:t>Françoise Angel</a:t>
            </a:r>
          </a:p>
          <a:p>
            <a:pPr lvl="1"/>
            <a:r>
              <a:rPr lang="fr-FR" dirty="0"/>
              <a:t>Intervenante en Prévention des Risques Professionnels à l'AIST 84</a:t>
            </a:r>
          </a:p>
          <a:p>
            <a:r>
              <a:rPr lang="fr-FR" dirty="0"/>
              <a:t>Tanguy </a:t>
            </a:r>
            <a:r>
              <a:rPr lang="fr-FR" dirty="0" err="1"/>
              <a:t>Biaggi</a:t>
            </a:r>
            <a:endParaRPr lang="fr-FR" dirty="0"/>
          </a:p>
          <a:p>
            <a:pPr lvl="1"/>
            <a:r>
              <a:rPr lang="fr-FR" dirty="0"/>
              <a:t>Chargé de Projet Activité Physique Adaptée à </a:t>
            </a:r>
            <a:r>
              <a:rPr lang="fr-FR" dirty="0" err="1"/>
              <a:t>Odalia</a:t>
            </a:r>
            <a:r>
              <a:rPr lang="fr-FR" dirty="0"/>
              <a:t>  </a:t>
            </a:r>
          </a:p>
          <a:p>
            <a:r>
              <a:rPr lang="fr-FR" dirty="0"/>
              <a:t>Elodie Lemonnier</a:t>
            </a:r>
          </a:p>
          <a:p>
            <a:pPr lvl="1"/>
            <a:r>
              <a:rPr lang="fr-FR" dirty="0"/>
              <a:t>Ingénieur Hygiène Sécurité à ST Provence</a:t>
            </a:r>
          </a:p>
        </p:txBody>
      </p:sp>
      <p:pic>
        <p:nvPicPr>
          <p:cNvPr id="4" name="Image 3">
            <a:extLst>
              <a:ext uri="{FF2B5EF4-FFF2-40B4-BE49-F238E27FC236}">
                <a16:creationId xmlns:a16="http://schemas.microsoft.com/office/drawing/2014/main" id="{A83E223B-40B0-90FE-45A2-2B8D983A34A0}"/>
              </a:ext>
            </a:extLst>
          </p:cNvPr>
          <p:cNvPicPr>
            <a:picLocks noChangeAspect="1"/>
          </p:cNvPicPr>
          <p:nvPr/>
        </p:nvPicPr>
        <p:blipFill>
          <a:blip r:embed="rId2"/>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3251205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3AC15C48-DCBB-9D3F-485D-2A60D304A1E8}"/>
              </a:ext>
            </a:extLst>
          </p:cNvPr>
          <p:cNvSpPr>
            <a:spLocks noGrp="1"/>
          </p:cNvSpPr>
          <p:nvPr>
            <p:ph type="body" sz="quarter" idx="10"/>
          </p:nvPr>
        </p:nvSpPr>
        <p:spPr/>
        <p:txBody>
          <a:bodyPr/>
          <a:lstStyle/>
          <a:p>
            <a:r>
              <a:rPr lang="fr-FR" dirty="0"/>
              <a:t>Sommaire</a:t>
            </a:r>
          </a:p>
        </p:txBody>
      </p:sp>
      <p:sp>
        <p:nvSpPr>
          <p:cNvPr id="3" name="Espace réservé du texte 2">
            <a:extLst>
              <a:ext uri="{FF2B5EF4-FFF2-40B4-BE49-F238E27FC236}">
                <a16:creationId xmlns:a16="http://schemas.microsoft.com/office/drawing/2014/main" id="{E5520EC4-5DF7-B2A3-E471-D7E173D4BDC0}"/>
              </a:ext>
            </a:extLst>
          </p:cNvPr>
          <p:cNvSpPr>
            <a:spLocks noGrp="1"/>
          </p:cNvSpPr>
          <p:nvPr>
            <p:ph type="body" sz="quarter" idx="11"/>
          </p:nvPr>
        </p:nvSpPr>
        <p:spPr>
          <a:xfrm>
            <a:off x="1678897" y="1503683"/>
            <a:ext cx="9686015" cy="3355188"/>
          </a:xfrm>
        </p:spPr>
        <p:txBody>
          <a:bodyPr numCol="2"/>
          <a:lstStyle/>
          <a:p>
            <a:r>
              <a:rPr lang="fr-FR" dirty="0"/>
              <a:t>1 – Les APS au travail : de quoi parle-t-on ?</a:t>
            </a:r>
          </a:p>
          <a:p>
            <a:endParaRPr lang="fr-FR" dirty="0"/>
          </a:p>
          <a:p>
            <a:r>
              <a:rPr lang="fr-FR" dirty="0"/>
              <a:t>2 – Les bienfaits de l’activité physique </a:t>
            </a:r>
          </a:p>
          <a:p>
            <a:pPr lvl="1"/>
            <a:r>
              <a:rPr lang="fr-FR" dirty="0"/>
              <a:t>Au niveau de l’individu</a:t>
            </a:r>
          </a:p>
          <a:p>
            <a:pPr lvl="1"/>
            <a:r>
              <a:rPr lang="fr-FR" dirty="0"/>
              <a:t>Au niveau de l’entreprise</a:t>
            </a:r>
          </a:p>
          <a:p>
            <a:pPr lvl="1"/>
            <a:endParaRPr lang="fr-FR" dirty="0"/>
          </a:p>
          <a:p>
            <a:r>
              <a:rPr lang="fr-FR" dirty="0"/>
              <a:t>3 – La mise en œuvre des activités physiques en entreprise</a:t>
            </a:r>
          </a:p>
          <a:p>
            <a:pPr lvl="1"/>
            <a:r>
              <a:rPr lang="fr-FR" dirty="0"/>
              <a:t>Encadrement</a:t>
            </a:r>
          </a:p>
          <a:p>
            <a:pPr lvl="1"/>
            <a:r>
              <a:rPr lang="fr-FR" dirty="0"/>
              <a:t>Le rôle du SPSTI</a:t>
            </a:r>
          </a:p>
          <a:p>
            <a:pPr lvl="1"/>
            <a:r>
              <a:rPr lang="fr-FR" dirty="0"/>
              <a:t>Le rôle de la direction</a:t>
            </a:r>
          </a:p>
          <a:p>
            <a:pPr lvl="1"/>
            <a:r>
              <a:rPr lang="fr-FR" dirty="0"/>
              <a:t>Le rôle des salarié(s) moteur(s)</a:t>
            </a:r>
          </a:p>
          <a:p>
            <a:pPr lvl="1"/>
            <a:r>
              <a:rPr lang="fr-FR" dirty="0"/>
              <a:t>Les dispositifs</a:t>
            </a:r>
          </a:p>
        </p:txBody>
      </p:sp>
      <p:pic>
        <p:nvPicPr>
          <p:cNvPr id="4" name="Image 3">
            <a:extLst>
              <a:ext uri="{FF2B5EF4-FFF2-40B4-BE49-F238E27FC236}">
                <a16:creationId xmlns:a16="http://schemas.microsoft.com/office/drawing/2014/main" id="{F2DAF339-8A7C-C7B3-31C6-611144444A7E}"/>
              </a:ext>
            </a:extLst>
          </p:cNvPr>
          <p:cNvPicPr>
            <a:picLocks noChangeAspect="1"/>
          </p:cNvPicPr>
          <p:nvPr/>
        </p:nvPicPr>
        <p:blipFill>
          <a:blip r:embed="rId2"/>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842702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a:xfrm>
            <a:off x="0" y="2799683"/>
            <a:ext cx="12192001" cy="525463"/>
          </a:xfrm>
        </p:spPr>
        <p:txBody>
          <a:bodyPr/>
          <a:lstStyle/>
          <a:p>
            <a:r>
              <a:rPr lang="fr-FR" dirty="0"/>
              <a:t>1- Les APS au travail : de quoi parle-t-on ?</a:t>
            </a:r>
          </a:p>
        </p:txBody>
      </p:sp>
    </p:spTree>
    <p:extLst>
      <p:ext uri="{BB962C8B-B14F-4D97-AF65-F5344CB8AC3E}">
        <p14:creationId xmlns:p14="http://schemas.microsoft.com/office/powerpoint/2010/main" val="3486677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5F9E488-5FBC-AE5A-7B12-387535F590A4}"/>
              </a:ext>
            </a:extLst>
          </p:cNvPr>
          <p:cNvSpPr>
            <a:spLocks noGrp="1"/>
          </p:cNvSpPr>
          <p:nvPr>
            <p:ph type="body" sz="quarter" idx="10"/>
          </p:nvPr>
        </p:nvSpPr>
        <p:spPr/>
        <p:txBody>
          <a:bodyPr/>
          <a:lstStyle/>
          <a:p>
            <a:r>
              <a:rPr lang="fr-FR" dirty="0"/>
              <a:t>La promotion des APS, une action cadrée</a:t>
            </a:r>
          </a:p>
        </p:txBody>
      </p:sp>
      <p:sp>
        <p:nvSpPr>
          <p:cNvPr id="3" name="Espace réservé du texte 2">
            <a:extLst>
              <a:ext uri="{FF2B5EF4-FFF2-40B4-BE49-F238E27FC236}">
                <a16:creationId xmlns:a16="http://schemas.microsoft.com/office/drawing/2014/main" id="{54499D30-E6EE-C8E9-FB1A-1AC2CBADB144}"/>
              </a:ext>
            </a:extLst>
          </p:cNvPr>
          <p:cNvSpPr>
            <a:spLocks noGrp="1"/>
          </p:cNvSpPr>
          <p:nvPr>
            <p:ph type="body" sz="quarter" idx="11"/>
          </p:nvPr>
        </p:nvSpPr>
        <p:spPr/>
        <p:txBody>
          <a:bodyPr/>
          <a:lstStyle/>
          <a:p>
            <a:r>
              <a:rPr lang="fr-FR" dirty="0"/>
              <a:t>Stratégie Nationale Sport Santé 2019-2024</a:t>
            </a:r>
          </a:p>
          <a:p>
            <a:pPr lvl="1"/>
            <a:r>
              <a:rPr lang="fr-FR" dirty="0"/>
              <a:t>Son axe 1, « Promouvoir la santé et le bien-être par l’APS » comprend une action phare intitulée : Développer la pratique d’APS en milieu professionnel</a:t>
            </a:r>
          </a:p>
          <a:p>
            <a:r>
              <a:rPr lang="fr-FR" dirty="0"/>
              <a:t>Loi n°2021-1018 du 2 août 2021 renforce la prévention en santé au travail</a:t>
            </a:r>
          </a:p>
          <a:p>
            <a:pPr lvl="1"/>
            <a:r>
              <a:rPr lang="fr-FR" dirty="0"/>
              <a:t>Les services de santé au travail participent à des actions de promotion de la santé sur le lieu de travail, dont […] des actions de sensibilisation aux bénéfices de la pratique sportive […]dans le cadre de la stratégie nationale de santé prévue à l'article L. 1411-1-1 du code de la santé publique.</a:t>
            </a:r>
          </a:p>
          <a:p>
            <a:r>
              <a:rPr lang="fr-FR" dirty="0"/>
              <a:t>Plan Santé Travail (PST) 4 : 2020-2025 </a:t>
            </a:r>
          </a:p>
          <a:p>
            <a:pPr lvl="1"/>
            <a:r>
              <a:rPr lang="fr-FR" dirty="0"/>
              <a:t>Le PST 4 encourage le développement d’une approche décloisonnée entre la santé au travail, la santé publique et la santé environnementale.</a:t>
            </a:r>
          </a:p>
          <a:p>
            <a:pPr lvl="1"/>
            <a:r>
              <a:rPr lang="fr-FR" dirty="0"/>
              <a:t>Action 5.2 : PRÉVENIR LES RISQUES MULTIFACTORIELS ET AGIR SUR LES DÉTERMINANTS DE SANTÉ EN MILIEU PROFESSIONNEL.</a:t>
            </a:r>
          </a:p>
          <a:p>
            <a:pPr lvl="1"/>
            <a:endParaRPr lang="fr-FR" dirty="0"/>
          </a:p>
          <a:p>
            <a:endParaRPr lang="fr-FR" dirty="0"/>
          </a:p>
        </p:txBody>
      </p:sp>
      <p:pic>
        <p:nvPicPr>
          <p:cNvPr id="4" name="Image 3">
            <a:extLst>
              <a:ext uri="{FF2B5EF4-FFF2-40B4-BE49-F238E27FC236}">
                <a16:creationId xmlns:a16="http://schemas.microsoft.com/office/drawing/2014/main" id="{77B4FB8B-9FBC-E9E7-0EFB-1B9F93087655}"/>
              </a:ext>
            </a:extLst>
          </p:cNvPr>
          <p:cNvPicPr>
            <a:picLocks noChangeAspect="1"/>
          </p:cNvPicPr>
          <p:nvPr/>
        </p:nvPicPr>
        <p:blipFill>
          <a:blip r:embed="rId3"/>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21865315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0F4F1F49-6882-0B02-3A68-56AB846F88F0}"/>
              </a:ext>
            </a:extLst>
          </p:cNvPr>
          <p:cNvSpPr>
            <a:spLocks noGrp="1"/>
          </p:cNvSpPr>
          <p:nvPr>
            <p:ph type="body" sz="quarter" idx="10"/>
          </p:nvPr>
        </p:nvSpPr>
        <p:spPr/>
        <p:txBody>
          <a:bodyPr/>
          <a:lstStyle/>
          <a:p>
            <a:r>
              <a:rPr lang="fr-FR" dirty="0"/>
              <a:t>PST4 : 2020-2025 </a:t>
            </a:r>
          </a:p>
          <a:p>
            <a:endParaRPr lang="fr-FR" dirty="0"/>
          </a:p>
        </p:txBody>
      </p:sp>
      <p:sp>
        <p:nvSpPr>
          <p:cNvPr id="3" name="Espace réservé du texte 2">
            <a:extLst>
              <a:ext uri="{FF2B5EF4-FFF2-40B4-BE49-F238E27FC236}">
                <a16:creationId xmlns:a16="http://schemas.microsoft.com/office/drawing/2014/main" id="{49AB2308-BCE2-8A10-6629-9BBBCAF2C6CE}"/>
              </a:ext>
            </a:extLst>
          </p:cNvPr>
          <p:cNvSpPr>
            <a:spLocks noGrp="1"/>
          </p:cNvSpPr>
          <p:nvPr>
            <p:ph type="body" sz="quarter" idx="11"/>
          </p:nvPr>
        </p:nvSpPr>
        <p:spPr>
          <a:xfrm>
            <a:off x="1042219" y="1385699"/>
            <a:ext cx="10668000" cy="4450022"/>
          </a:xfrm>
        </p:spPr>
        <p:txBody>
          <a:bodyPr/>
          <a:lstStyle/>
          <a:p>
            <a:r>
              <a:rPr lang="fr-FR" sz="2400" dirty="0"/>
              <a:t>La promotion des APS en milieu professionnel repose sur le principe du volontariat</a:t>
            </a:r>
          </a:p>
          <a:p>
            <a:r>
              <a:rPr lang="fr-FR" sz="2400" dirty="0"/>
              <a:t>Elle pourra s'appuyer par exemple sur : </a:t>
            </a:r>
          </a:p>
          <a:p>
            <a:pPr lvl="1"/>
            <a:r>
              <a:rPr lang="fr-FR" dirty="0"/>
              <a:t>la facilitation de l’accès des employeurs, salariés et de leurs représentants aux ressources utiles </a:t>
            </a:r>
          </a:p>
          <a:p>
            <a:pPr lvl="1"/>
            <a:r>
              <a:rPr lang="fr-FR" dirty="0"/>
              <a:t>l’implication des comités sociaux et économiques (CSE) </a:t>
            </a:r>
          </a:p>
          <a:p>
            <a:pPr lvl="1"/>
            <a:r>
              <a:rPr lang="fr-FR" dirty="0"/>
              <a:t>la mise à dispositions d’espaces ou activités dédiés pour les salariés volontaires </a:t>
            </a:r>
          </a:p>
          <a:p>
            <a:r>
              <a:rPr lang="fr-FR" dirty="0"/>
              <a:t>La promotion des APS devra se faire dans un cadre prenant en compte les spécificités de l’entreprise : relation entre employeur et salarié, responsabilité…</a:t>
            </a:r>
          </a:p>
          <a:p>
            <a:r>
              <a:rPr lang="fr-FR" dirty="0"/>
              <a:t>Effet attendu :</a:t>
            </a:r>
          </a:p>
          <a:p>
            <a:pPr lvl="1"/>
            <a:r>
              <a:rPr lang="fr-FR" dirty="0"/>
              <a:t>Développement de comportements et d’un environnement favorable à la santé pour améliorer l’anticipation des risques cardiovasculaires dans certains secteurs professionnels et réduire la sinistralité liée aux malaises et accidents cardio neurovasculaires au travail</a:t>
            </a:r>
          </a:p>
          <a:p>
            <a:endParaRPr lang="fr-FR" dirty="0"/>
          </a:p>
        </p:txBody>
      </p:sp>
      <p:pic>
        <p:nvPicPr>
          <p:cNvPr id="4" name="Image 3">
            <a:extLst>
              <a:ext uri="{FF2B5EF4-FFF2-40B4-BE49-F238E27FC236}">
                <a16:creationId xmlns:a16="http://schemas.microsoft.com/office/drawing/2014/main" id="{177C215B-C7E5-5A05-A816-F3AF0467E0A8}"/>
              </a:ext>
            </a:extLst>
          </p:cNvPr>
          <p:cNvPicPr>
            <a:picLocks noChangeAspect="1"/>
          </p:cNvPicPr>
          <p:nvPr/>
        </p:nvPicPr>
        <p:blipFill>
          <a:blip r:embed="rId2"/>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457645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altLang="fr-FR" dirty="0"/>
              <a:t>Promouvoir les APS et f</a:t>
            </a:r>
            <a:r>
              <a:rPr lang="fr-FR" dirty="0"/>
              <a:t>aciliter </a:t>
            </a:r>
            <a:br>
              <a:rPr lang="fr-FR" dirty="0"/>
            </a:br>
            <a:r>
              <a:rPr lang="fr-FR" dirty="0"/>
              <a:t>l’accès aux activités </a:t>
            </a:r>
          </a:p>
          <a:p>
            <a:endParaRPr lang="fr-FR" dirty="0"/>
          </a:p>
        </p:txBody>
      </p:sp>
      <p:sp>
        <p:nvSpPr>
          <p:cNvPr id="3" name="Espace réservé du texte 2"/>
          <p:cNvSpPr>
            <a:spLocks noGrp="1"/>
          </p:cNvSpPr>
          <p:nvPr>
            <p:ph type="body" sz="quarter" idx="11"/>
          </p:nvPr>
        </p:nvSpPr>
        <p:spPr/>
        <p:txBody>
          <a:bodyPr/>
          <a:lstStyle/>
          <a:p>
            <a:pPr defTabSz="1219170">
              <a:defRPr/>
            </a:pPr>
            <a:r>
              <a:rPr lang="fr-FR" altLang="fr-FR" dirty="0"/>
              <a:t>Actions de sensibilisation, d’information et de formation :</a:t>
            </a:r>
          </a:p>
          <a:p>
            <a:pPr lvl="1" defTabSz="1219170">
              <a:defRPr/>
            </a:pPr>
            <a:r>
              <a:rPr lang="fr-FR" altLang="fr-FR" dirty="0"/>
              <a:t>Combattre les idées reçues en entreprise</a:t>
            </a:r>
          </a:p>
          <a:p>
            <a:pPr lvl="1" defTabSz="1219170">
              <a:defRPr/>
            </a:pPr>
            <a:r>
              <a:rPr lang="fr-FR" altLang="fr-FR" dirty="0"/>
              <a:t>La posture assise n’est pas la posture à adopter nécessairement dans toutes les activités en entreprise</a:t>
            </a:r>
          </a:p>
          <a:p>
            <a:pPr defTabSz="1219170">
              <a:defRPr/>
            </a:pPr>
            <a:r>
              <a:rPr lang="fr-FR" altLang="fr-FR" dirty="0"/>
              <a:t>Permettre aux salariés de découvrir de nouveaux sports</a:t>
            </a:r>
          </a:p>
          <a:p>
            <a:pPr lvl="1" defTabSz="1219170">
              <a:defRPr/>
            </a:pPr>
            <a:r>
              <a:rPr lang="fr-FR" altLang="fr-FR" dirty="0"/>
              <a:t>Faire des sessions découvertes lors d’une journée sécurité</a:t>
            </a:r>
          </a:p>
          <a:p>
            <a:r>
              <a:rPr lang="fr-FR" dirty="0"/>
              <a:t>Proposer des subventions pour certaines activités sportives</a:t>
            </a:r>
          </a:p>
          <a:p>
            <a:r>
              <a:rPr lang="fr-FR" dirty="0"/>
              <a:t>Organiser des tournois inter services de différents sports</a:t>
            </a:r>
          </a:p>
          <a:p>
            <a:r>
              <a:rPr lang="fr-FR" dirty="0"/>
              <a:t>Proposer la venue d’un coach sportif sur le lieu de travail sur les temps de pauses qui conviennent au plus grand nombre</a:t>
            </a:r>
          </a:p>
          <a:p>
            <a:r>
              <a:rPr lang="fr-FR" altLang="fr-FR" dirty="0"/>
              <a:t>Etc.</a:t>
            </a:r>
          </a:p>
          <a:p>
            <a:pPr lvl="1" defTabSz="1219170">
              <a:defRPr/>
            </a:pPr>
            <a:endParaRPr lang="fr-FR" altLang="fr-FR" dirty="0"/>
          </a:p>
          <a:p>
            <a:pPr marL="0" indent="0" algn="ctr" defTabSz="1219170">
              <a:buNone/>
              <a:defRPr/>
            </a:pPr>
            <a:endParaRPr lang="fr-FR" altLang="fr-FR" dirty="0"/>
          </a:p>
          <a:p>
            <a:pPr marL="0" indent="0" defTabSz="1219170">
              <a:buNone/>
              <a:defRPr/>
            </a:pPr>
            <a:endParaRPr lang="fr-FR" altLang="fr-FR" dirty="0"/>
          </a:p>
          <a:p>
            <a:endParaRPr lang="fr-FR" dirty="0"/>
          </a:p>
        </p:txBody>
      </p:sp>
      <p:pic>
        <p:nvPicPr>
          <p:cNvPr id="4" name="Image 3">
            <a:extLst>
              <a:ext uri="{FF2B5EF4-FFF2-40B4-BE49-F238E27FC236}">
                <a16:creationId xmlns:a16="http://schemas.microsoft.com/office/drawing/2014/main" id="{5B160C1A-A3A2-040F-6819-5A4E25D5034F}"/>
              </a:ext>
            </a:extLst>
          </p:cNvPr>
          <p:cNvPicPr>
            <a:picLocks noChangeAspect="1"/>
          </p:cNvPicPr>
          <p:nvPr/>
        </p:nvPicPr>
        <p:blipFill>
          <a:blip r:embed="rId3"/>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3580762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F0B4C-3A97-7C92-FE24-F14ECB7CADF9}"/>
            </a:ext>
          </a:extLst>
        </p:cNvPr>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21B79556-3382-D8C9-50A5-41D8D04C7D68}"/>
              </a:ext>
            </a:extLst>
          </p:cNvPr>
          <p:cNvSpPr>
            <a:spLocks noGrp="1"/>
          </p:cNvSpPr>
          <p:nvPr>
            <p:ph type="body" sz="quarter" idx="10"/>
          </p:nvPr>
        </p:nvSpPr>
        <p:spPr/>
        <p:txBody>
          <a:bodyPr/>
          <a:lstStyle/>
          <a:p>
            <a:r>
              <a:rPr lang="fr-FR" dirty="0"/>
              <a:t>Motiver les salariés à bouger </a:t>
            </a:r>
          </a:p>
          <a:p>
            <a:r>
              <a:rPr lang="fr-FR" dirty="0"/>
              <a:t>pour aller au travail ! </a:t>
            </a:r>
          </a:p>
        </p:txBody>
      </p:sp>
      <p:pic>
        <p:nvPicPr>
          <p:cNvPr id="6" name="Image 5">
            <a:extLst>
              <a:ext uri="{FF2B5EF4-FFF2-40B4-BE49-F238E27FC236}">
                <a16:creationId xmlns:a16="http://schemas.microsoft.com/office/drawing/2014/main" id="{0EDCB233-C9BE-AF98-FEC7-1FAD5B3FD3D7}"/>
              </a:ext>
            </a:extLst>
          </p:cNvPr>
          <p:cNvPicPr>
            <a:picLocks noChangeAspect="1"/>
          </p:cNvPicPr>
          <p:nvPr/>
        </p:nvPicPr>
        <p:blipFill>
          <a:blip r:embed="rId2"/>
          <a:stretch>
            <a:fillRect/>
          </a:stretch>
        </p:blipFill>
        <p:spPr>
          <a:xfrm>
            <a:off x="1132366" y="1718283"/>
            <a:ext cx="3644869" cy="2429913"/>
          </a:xfrm>
          <a:prstGeom prst="rect">
            <a:avLst/>
          </a:prstGeom>
        </p:spPr>
      </p:pic>
      <p:pic>
        <p:nvPicPr>
          <p:cNvPr id="7" name="Image 6">
            <a:extLst>
              <a:ext uri="{FF2B5EF4-FFF2-40B4-BE49-F238E27FC236}">
                <a16:creationId xmlns:a16="http://schemas.microsoft.com/office/drawing/2014/main" id="{7CABB5C9-B22F-9DC7-D3D8-7D40262CE1C4}"/>
              </a:ext>
            </a:extLst>
          </p:cNvPr>
          <p:cNvPicPr>
            <a:picLocks noChangeAspect="1"/>
          </p:cNvPicPr>
          <p:nvPr/>
        </p:nvPicPr>
        <p:blipFill>
          <a:blip r:embed="rId3"/>
          <a:srcRect t="17933" b="7409"/>
          <a:stretch/>
        </p:blipFill>
        <p:spPr>
          <a:xfrm>
            <a:off x="992378" y="3683000"/>
            <a:ext cx="4252710" cy="3175000"/>
          </a:xfrm>
          <a:prstGeom prst="rect">
            <a:avLst/>
          </a:prstGeom>
        </p:spPr>
      </p:pic>
      <p:sp>
        <p:nvSpPr>
          <p:cNvPr id="8" name="ZoneTexte 7">
            <a:extLst>
              <a:ext uri="{FF2B5EF4-FFF2-40B4-BE49-F238E27FC236}">
                <a16:creationId xmlns:a16="http://schemas.microsoft.com/office/drawing/2014/main" id="{FB7AEC34-CF63-0438-4976-73D01458223A}"/>
              </a:ext>
            </a:extLst>
          </p:cNvPr>
          <p:cNvSpPr txBox="1"/>
          <p:nvPr/>
        </p:nvSpPr>
        <p:spPr>
          <a:xfrm>
            <a:off x="1515601" y="6481252"/>
            <a:ext cx="3729487" cy="276999"/>
          </a:xfrm>
          <a:prstGeom prst="rect">
            <a:avLst/>
          </a:prstGeom>
          <a:noFill/>
        </p:spPr>
        <p:txBody>
          <a:bodyPr wrap="square" rtlCol="0">
            <a:spAutoFit/>
          </a:bodyPr>
          <a:lstStyle/>
          <a:p>
            <a:r>
              <a:rPr lang="fr-FR" sz="1050" dirty="0"/>
              <a:t>Crédit illustration : </a:t>
            </a:r>
            <a:r>
              <a:rPr lang="fr-FR" sz="1200" b="0" i="0" dirty="0" err="1">
                <a:solidFill>
                  <a:srgbClr val="374957"/>
                </a:solidFill>
                <a:effectLst/>
                <a:highlight>
                  <a:srgbClr val="FFFFFF"/>
                </a:highlight>
                <a:latin typeface="Inter"/>
              </a:rPr>
              <a:t>Freepik</a:t>
            </a:r>
            <a:endParaRPr lang="fr-FR" sz="1050" dirty="0"/>
          </a:p>
        </p:txBody>
      </p:sp>
      <p:pic>
        <p:nvPicPr>
          <p:cNvPr id="11" name="Image 10">
            <a:extLst>
              <a:ext uri="{FF2B5EF4-FFF2-40B4-BE49-F238E27FC236}">
                <a16:creationId xmlns:a16="http://schemas.microsoft.com/office/drawing/2014/main" id="{1F4F2BD6-BB6D-B0A0-DCC0-33748FAFCD0B}"/>
              </a:ext>
            </a:extLst>
          </p:cNvPr>
          <p:cNvPicPr>
            <a:picLocks noChangeAspect="1"/>
          </p:cNvPicPr>
          <p:nvPr/>
        </p:nvPicPr>
        <p:blipFill>
          <a:blip r:embed="rId4"/>
          <a:stretch>
            <a:fillRect/>
          </a:stretch>
        </p:blipFill>
        <p:spPr>
          <a:xfrm>
            <a:off x="10535178" y="-41306"/>
            <a:ext cx="1659467" cy="874749"/>
          </a:xfrm>
          <a:prstGeom prst="rect">
            <a:avLst/>
          </a:prstGeom>
        </p:spPr>
      </p:pic>
      <p:sp>
        <p:nvSpPr>
          <p:cNvPr id="12" name="Espace réservé du texte 2">
            <a:extLst>
              <a:ext uri="{FF2B5EF4-FFF2-40B4-BE49-F238E27FC236}">
                <a16:creationId xmlns:a16="http://schemas.microsoft.com/office/drawing/2014/main" id="{0AA45424-B93C-D070-1B5C-A8D82797417B}"/>
              </a:ext>
            </a:extLst>
          </p:cNvPr>
          <p:cNvSpPr txBox="1">
            <a:spLocks/>
          </p:cNvSpPr>
          <p:nvPr/>
        </p:nvSpPr>
        <p:spPr>
          <a:xfrm>
            <a:off x="5148942" y="1669853"/>
            <a:ext cx="6585858" cy="2429914"/>
          </a:xfrm>
          <a:prstGeom prst="rect">
            <a:avLst/>
          </a:prstGeom>
        </p:spPr>
        <p:txBody>
          <a:bodyPr/>
          <a:lstStyle>
            <a:lvl1pPr marL="228600" indent="-228600" algn="l" defTabSz="914400" rtl="0" eaLnBrk="1" latinLnBrk="0" hangingPunct="1">
              <a:lnSpc>
                <a:spcPct val="90000"/>
              </a:lnSpc>
              <a:spcBef>
                <a:spcPts val="1000"/>
              </a:spcBef>
              <a:buSzPct val="125000"/>
              <a:buFont typeface="Wingdings" charset="2"/>
              <a:buChar char="§"/>
              <a:defRPr sz="2400" kern="1200">
                <a:solidFill>
                  <a:srgbClr val="029EE3"/>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Wingdings" charset="2"/>
              <a:buChar char="§"/>
              <a:defRPr sz="2200" kern="1200">
                <a:solidFill>
                  <a:srgbClr val="565555"/>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fr-FR" dirty="0"/>
              <a:t>Mettre en place des installations qui vont inciter les salariés à venir au travail en pratiquant une activité physique</a:t>
            </a:r>
          </a:p>
          <a:p>
            <a:pPr lvl="1"/>
            <a:r>
              <a:rPr lang="fr-FR" dirty="0"/>
              <a:t>Garage à vélos </a:t>
            </a:r>
          </a:p>
          <a:p>
            <a:pPr lvl="1"/>
            <a:r>
              <a:rPr lang="fr-FR" dirty="0"/>
              <a:t>Douches </a:t>
            </a:r>
          </a:p>
          <a:p>
            <a:r>
              <a:rPr lang="fr-FR" dirty="0"/>
              <a:t>Promouvoir les moyens de transports plus actifs : </a:t>
            </a:r>
          </a:p>
          <a:p>
            <a:pPr lvl="1"/>
            <a:r>
              <a:rPr lang="fr-FR" dirty="0">
                <a:sym typeface="Wingdings" panose="05000000000000000000" pitchFamily="2" charset="2"/>
              </a:rPr>
              <a:t>Transports en commun</a:t>
            </a:r>
          </a:p>
          <a:p>
            <a:pPr lvl="1"/>
            <a:r>
              <a:rPr lang="fr-FR" dirty="0">
                <a:sym typeface="Wingdings" panose="05000000000000000000" pitchFamily="2" charset="2"/>
              </a:rPr>
              <a:t>Vélo, trottinette, roller, skate, marche…</a:t>
            </a:r>
          </a:p>
          <a:p>
            <a:pPr lvl="1"/>
            <a:r>
              <a:rPr lang="fr-FR" dirty="0">
                <a:sym typeface="Wingdings" panose="05000000000000000000" pitchFamily="2" charset="2"/>
              </a:rPr>
              <a:t>Je me gare plus loin pour marcher jusqu’à mon lieu de travail</a:t>
            </a:r>
            <a:endParaRPr lang="fr-FR" dirty="0"/>
          </a:p>
          <a:p>
            <a:endParaRPr lang="fr-FR" dirty="0"/>
          </a:p>
        </p:txBody>
      </p:sp>
    </p:spTree>
    <p:extLst>
      <p:ext uri="{BB962C8B-B14F-4D97-AF65-F5344CB8AC3E}">
        <p14:creationId xmlns:p14="http://schemas.microsoft.com/office/powerpoint/2010/main" val="4277103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2BF59105-1290-C710-21D9-A3E32BA36D24}"/>
              </a:ext>
            </a:extLst>
          </p:cNvPr>
          <p:cNvSpPr>
            <a:spLocks noGrp="1"/>
          </p:cNvSpPr>
          <p:nvPr>
            <p:ph type="body" sz="quarter" idx="10"/>
          </p:nvPr>
        </p:nvSpPr>
        <p:spPr/>
        <p:txBody>
          <a:bodyPr/>
          <a:lstStyle/>
          <a:p>
            <a:r>
              <a:rPr lang="fr-FR" dirty="0"/>
              <a:t>Aménager les espaces de travail </a:t>
            </a:r>
          </a:p>
        </p:txBody>
      </p:sp>
      <p:sp>
        <p:nvSpPr>
          <p:cNvPr id="4" name="Espace réservé du texte 2">
            <a:extLst>
              <a:ext uri="{FF2B5EF4-FFF2-40B4-BE49-F238E27FC236}">
                <a16:creationId xmlns:a16="http://schemas.microsoft.com/office/drawing/2014/main" id="{15321754-7A4F-714B-EBB2-601EC649D9EF}"/>
              </a:ext>
            </a:extLst>
          </p:cNvPr>
          <p:cNvSpPr txBox="1">
            <a:spLocks/>
          </p:cNvSpPr>
          <p:nvPr/>
        </p:nvSpPr>
        <p:spPr>
          <a:xfrm>
            <a:off x="1036639" y="1396746"/>
            <a:ext cx="7900532" cy="1226712"/>
          </a:xfrm>
          <a:prstGeom prst="rect">
            <a:avLst/>
          </a:prstGeom>
        </p:spPr>
        <p:txBody>
          <a:bodyPr/>
          <a:lstStyle>
            <a:lvl1pPr marL="228600" indent="-228600" algn="l" defTabSz="914400" rtl="0" eaLnBrk="1" latinLnBrk="0" hangingPunct="1">
              <a:lnSpc>
                <a:spcPct val="90000"/>
              </a:lnSpc>
              <a:spcBef>
                <a:spcPts val="1000"/>
              </a:spcBef>
              <a:buSzPct val="125000"/>
              <a:buFont typeface="Wingdings" charset="2"/>
              <a:buChar char="§"/>
              <a:defRPr sz="2400" kern="1200">
                <a:solidFill>
                  <a:srgbClr val="029EE3"/>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Wingdings" charset="2"/>
              <a:buChar char="§"/>
              <a:defRPr sz="2200" kern="1200">
                <a:solidFill>
                  <a:srgbClr val="565555"/>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fr-FR" dirty="0"/>
              <a:t>Aménager les espaces pour inciter les salariés à se déplacer</a:t>
            </a:r>
          </a:p>
          <a:p>
            <a:pPr lvl="1"/>
            <a:r>
              <a:rPr lang="fr-FR" dirty="0"/>
              <a:t>Espace photocopieurs décentralisé</a:t>
            </a:r>
          </a:p>
          <a:p>
            <a:pPr lvl="1"/>
            <a:r>
              <a:rPr lang="fr-FR" dirty="0"/>
              <a:t>Espace de convivialité avec du mobilier adapté</a:t>
            </a:r>
          </a:p>
          <a:p>
            <a:endParaRPr lang="fr-FR" dirty="0"/>
          </a:p>
          <a:p>
            <a:endParaRPr lang="fr-FR" dirty="0"/>
          </a:p>
        </p:txBody>
      </p:sp>
      <p:pic>
        <p:nvPicPr>
          <p:cNvPr id="7" name="Image 6">
            <a:extLst>
              <a:ext uri="{FF2B5EF4-FFF2-40B4-BE49-F238E27FC236}">
                <a16:creationId xmlns:a16="http://schemas.microsoft.com/office/drawing/2014/main" id="{95AD9709-E4A6-582E-D0D3-82E2403DE07E}"/>
              </a:ext>
            </a:extLst>
          </p:cNvPr>
          <p:cNvPicPr>
            <a:picLocks noChangeAspect="1"/>
          </p:cNvPicPr>
          <p:nvPr/>
        </p:nvPicPr>
        <p:blipFill>
          <a:blip r:embed="rId2"/>
          <a:stretch>
            <a:fillRect/>
          </a:stretch>
        </p:blipFill>
        <p:spPr>
          <a:xfrm>
            <a:off x="9601200" y="1036099"/>
            <a:ext cx="2392901" cy="2392901"/>
          </a:xfrm>
          <a:prstGeom prst="rect">
            <a:avLst/>
          </a:prstGeom>
        </p:spPr>
      </p:pic>
      <p:sp>
        <p:nvSpPr>
          <p:cNvPr id="8" name="ZoneTexte 7">
            <a:extLst>
              <a:ext uri="{FF2B5EF4-FFF2-40B4-BE49-F238E27FC236}">
                <a16:creationId xmlns:a16="http://schemas.microsoft.com/office/drawing/2014/main" id="{1C285CE6-E9DB-2626-84A9-18B450D2D8D7}"/>
              </a:ext>
            </a:extLst>
          </p:cNvPr>
          <p:cNvSpPr txBox="1"/>
          <p:nvPr/>
        </p:nvSpPr>
        <p:spPr>
          <a:xfrm>
            <a:off x="4004839" y="6477602"/>
            <a:ext cx="3729487" cy="253916"/>
          </a:xfrm>
          <a:prstGeom prst="rect">
            <a:avLst/>
          </a:prstGeom>
          <a:noFill/>
        </p:spPr>
        <p:txBody>
          <a:bodyPr wrap="square" rtlCol="0">
            <a:spAutoFit/>
          </a:bodyPr>
          <a:lstStyle/>
          <a:p>
            <a:r>
              <a:rPr lang="fr-FR" sz="900" dirty="0"/>
              <a:t>Crédit illustration :  </a:t>
            </a:r>
            <a:r>
              <a:rPr lang="fr-FR" sz="1050" b="0" i="0" dirty="0" err="1">
                <a:solidFill>
                  <a:srgbClr val="374957"/>
                </a:solidFill>
                <a:effectLst/>
                <a:highlight>
                  <a:srgbClr val="FFFFFF"/>
                </a:highlight>
                <a:latin typeface="Inter"/>
              </a:rPr>
              <a:t>Freepik</a:t>
            </a:r>
            <a:endParaRPr lang="fr-FR" sz="900" dirty="0"/>
          </a:p>
        </p:txBody>
      </p:sp>
      <p:pic>
        <p:nvPicPr>
          <p:cNvPr id="3" name="Image 2">
            <a:extLst>
              <a:ext uri="{FF2B5EF4-FFF2-40B4-BE49-F238E27FC236}">
                <a16:creationId xmlns:a16="http://schemas.microsoft.com/office/drawing/2014/main" id="{B72AE41A-EF88-3E41-1B72-6C48B7EF5EDA}"/>
              </a:ext>
            </a:extLst>
          </p:cNvPr>
          <p:cNvPicPr>
            <a:picLocks noChangeAspect="1"/>
          </p:cNvPicPr>
          <p:nvPr/>
        </p:nvPicPr>
        <p:blipFill>
          <a:blip r:embed="rId3"/>
          <a:stretch>
            <a:fillRect/>
          </a:stretch>
        </p:blipFill>
        <p:spPr>
          <a:xfrm>
            <a:off x="10535178" y="-41306"/>
            <a:ext cx="1659467" cy="874749"/>
          </a:xfrm>
          <a:prstGeom prst="rect">
            <a:avLst/>
          </a:prstGeom>
        </p:spPr>
      </p:pic>
      <p:pic>
        <p:nvPicPr>
          <p:cNvPr id="5" name="Image 4">
            <a:extLst>
              <a:ext uri="{FF2B5EF4-FFF2-40B4-BE49-F238E27FC236}">
                <a16:creationId xmlns:a16="http://schemas.microsoft.com/office/drawing/2014/main" id="{F2B2750E-7435-4896-7215-DCB93777FF64}"/>
              </a:ext>
            </a:extLst>
          </p:cNvPr>
          <p:cNvPicPr>
            <a:picLocks noChangeAspect="1"/>
          </p:cNvPicPr>
          <p:nvPr/>
        </p:nvPicPr>
        <p:blipFill>
          <a:blip r:embed="rId4"/>
          <a:stretch>
            <a:fillRect/>
          </a:stretch>
        </p:blipFill>
        <p:spPr>
          <a:xfrm>
            <a:off x="864657" y="2845360"/>
            <a:ext cx="3345027" cy="3345027"/>
          </a:xfrm>
          <a:prstGeom prst="rect">
            <a:avLst/>
          </a:prstGeom>
        </p:spPr>
      </p:pic>
      <p:sp>
        <p:nvSpPr>
          <p:cNvPr id="6" name="Espace réservé du texte 2">
            <a:extLst>
              <a:ext uri="{FF2B5EF4-FFF2-40B4-BE49-F238E27FC236}">
                <a16:creationId xmlns:a16="http://schemas.microsoft.com/office/drawing/2014/main" id="{12ADFE03-2C80-DF9F-6682-3C7A708476B9}"/>
              </a:ext>
            </a:extLst>
          </p:cNvPr>
          <p:cNvSpPr>
            <a:spLocks noGrp="1"/>
          </p:cNvSpPr>
          <p:nvPr>
            <p:ph type="body" sz="quarter" idx="11"/>
          </p:nvPr>
        </p:nvSpPr>
        <p:spPr>
          <a:xfrm>
            <a:off x="3940102" y="3342888"/>
            <a:ext cx="8251898" cy="2938169"/>
          </a:xfrm>
        </p:spPr>
        <p:txBody>
          <a:bodyPr/>
          <a:lstStyle/>
          <a:p>
            <a:r>
              <a:rPr lang="fr-FR" b="1" dirty="0"/>
              <a:t>Alterner les positions ! Proposer aux salariés des solutions pour leur permettre </a:t>
            </a:r>
            <a:r>
              <a:rPr lang="fr-FR" dirty="0"/>
              <a:t>d’activer leurs muscles en travaillant</a:t>
            </a:r>
            <a:r>
              <a:rPr lang="fr-FR" b="1" dirty="0"/>
              <a:t>. </a:t>
            </a:r>
          </a:p>
          <a:p>
            <a:pPr lvl="1"/>
            <a:r>
              <a:rPr lang="fr-FR" sz="2000" dirty="0">
                <a:latin typeface="Calibri" panose="020F0502020204030204" pitchFamily="34" charset="0"/>
                <a:ea typeface="Calibri" panose="020F0502020204030204" pitchFamily="34" charset="0"/>
                <a:cs typeface="Calibri" panose="020F0502020204030204" pitchFamily="34" charset="0"/>
              </a:rPr>
              <a:t>Bureau à hauteur variable, </a:t>
            </a:r>
            <a:r>
              <a:rPr lang="fr-FR" sz="2000" dirty="0" err="1">
                <a:latin typeface="Calibri" panose="020F0502020204030204" pitchFamily="34" charset="0"/>
                <a:ea typeface="Calibri" panose="020F0502020204030204" pitchFamily="34" charset="0"/>
                <a:cs typeface="Calibri" panose="020F0502020204030204" pitchFamily="34" charset="0"/>
              </a:rPr>
              <a:t>swiss</a:t>
            </a:r>
            <a:r>
              <a:rPr lang="fr-FR" sz="2000" dirty="0">
                <a:latin typeface="Calibri" panose="020F0502020204030204" pitchFamily="34" charset="0"/>
                <a:ea typeface="Calibri" panose="020F0502020204030204" pitchFamily="34" charset="0"/>
                <a:cs typeface="Calibri" panose="020F0502020204030204" pitchFamily="34" charset="0"/>
              </a:rPr>
              <a:t> </a:t>
            </a:r>
            <a:r>
              <a:rPr lang="fr-FR" sz="2000" dirty="0" err="1">
                <a:latin typeface="Calibri" panose="020F0502020204030204" pitchFamily="34" charset="0"/>
                <a:ea typeface="Calibri" panose="020F0502020204030204" pitchFamily="34" charset="0"/>
                <a:cs typeface="Calibri" panose="020F0502020204030204" pitchFamily="34" charset="0"/>
              </a:rPr>
              <a:t>ball</a:t>
            </a:r>
            <a:r>
              <a:rPr lang="fr-FR" sz="2000" dirty="0">
                <a:latin typeface="Calibri" panose="020F0502020204030204" pitchFamily="34" charset="0"/>
                <a:ea typeface="Calibri" panose="020F0502020204030204" pitchFamily="34" charset="0"/>
                <a:cs typeface="Calibri" panose="020F0502020204030204" pitchFamily="34" charset="0"/>
              </a:rPr>
              <a:t>, </a:t>
            </a:r>
            <a:r>
              <a:rPr lang="fr-FR" sz="1600" dirty="0">
                <a:latin typeface="Calibri" panose="020F0502020204030204" pitchFamily="34" charset="0"/>
                <a:ea typeface="Calibri" panose="020F0502020204030204" pitchFamily="34" charset="0"/>
                <a:cs typeface="Calibri" panose="020F0502020204030204" pitchFamily="34" charset="0"/>
              </a:rPr>
              <a:t>p</a:t>
            </a:r>
            <a:r>
              <a:rPr lang="fr-FR" sz="2000" dirty="0">
                <a:latin typeface="Calibri" panose="020F0502020204030204" pitchFamily="34" charset="0"/>
                <a:ea typeface="Calibri" panose="020F0502020204030204" pitchFamily="34" charset="0"/>
                <a:cs typeface="Calibri" panose="020F0502020204030204" pitchFamily="34" charset="0"/>
              </a:rPr>
              <a:t>édalier ou vélo bureau, steppeur assis, tapis de marche …</a:t>
            </a:r>
          </a:p>
          <a:p>
            <a:pPr lvl="1"/>
            <a:r>
              <a:rPr lang="fr-FR" b="1" dirty="0"/>
              <a:t>Attention ces éléments ne doivent pas remplacer un poste de travail avec un  siège réglable. Ils doivent être utilisés ponctuellement</a:t>
            </a:r>
            <a:r>
              <a:rPr lang="fr-FR" dirty="0"/>
              <a:t> s’ils sont mis en place. </a:t>
            </a:r>
          </a:p>
        </p:txBody>
      </p:sp>
    </p:spTree>
    <p:extLst>
      <p:ext uri="{BB962C8B-B14F-4D97-AF65-F5344CB8AC3E}">
        <p14:creationId xmlns:p14="http://schemas.microsoft.com/office/powerpoint/2010/main" val="2858857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FB5C4394-4E51-7786-313F-252BE25D7099}"/>
              </a:ext>
            </a:extLst>
          </p:cNvPr>
          <p:cNvSpPr>
            <a:spLocks noGrp="1"/>
          </p:cNvSpPr>
          <p:nvPr>
            <p:ph type="body" sz="quarter" idx="10"/>
          </p:nvPr>
        </p:nvSpPr>
        <p:spPr>
          <a:xfrm>
            <a:off x="828446" y="396069"/>
            <a:ext cx="10536466" cy="563301"/>
          </a:xfrm>
        </p:spPr>
        <p:txBody>
          <a:bodyPr/>
          <a:lstStyle/>
          <a:p>
            <a:r>
              <a:rPr lang="fr-FR" dirty="0"/>
              <a:t>Motiver les salariés à bouger au travail !</a:t>
            </a:r>
          </a:p>
        </p:txBody>
      </p:sp>
      <p:sp>
        <p:nvSpPr>
          <p:cNvPr id="3" name="Espace réservé du texte 2">
            <a:extLst>
              <a:ext uri="{FF2B5EF4-FFF2-40B4-BE49-F238E27FC236}">
                <a16:creationId xmlns:a16="http://schemas.microsoft.com/office/drawing/2014/main" id="{51206750-7533-38AC-86F6-AEECCBBC97A2}"/>
              </a:ext>
            </a:extLst>
          </p:cNvPr>
          <p:cNvSpPr>
            <a:spLocks noGrp="1"/>
          </p:cNvSpPr>
          <p:nvPr>
            <p:ph type="body" sz="quarter" idx="11"/>
          </p:nvPr>
        </p:nvSpPr>
        <p:spPr>
          <a:xfrm>
            <a:off x="1507837" y="1209197"/>
            <a:ext cx="9686015" cy="1109216"/>
          </a:xfrm>
        </p:spPr>
        <p:txBody>
          <a:bodyPr/>
          <a:lstStyle/>
          <a:p>
            <a:r>
              <a:rPr lang="fr-FR" dirty="0"/>
              <a:t>Encourager les pauses actives</a:t>
            </a:r>
          </a:p>
          <a:p>
            <a:r>
              <a:rPr lang="fr-FR" dirty="0"/>
              <a:t>Se lever toutes les 30 minutes pour changer de postures dans l’idéal, sinon pas plus de 2h consécutives en posture sédentaire.</a:t>
            </a:r>
          </a:p>
          <a:p>
            <a:endParaRPr lang="fr-FR" dirty="0"/>
          </a:p>
        </p:txBody>
      </p:sp>
      <p:sp>
        <p:nvSpPr>
          <p:cNvPr id="4" name="ZoneTexte 3">
            <a:extLst>
              <a:ext uri="{FF2B5EF4-FFF2-40B4-BE49-F238E27FC236}">
                <a16:creationId xmlns:a16="http://schemas.microsoft.com/office/drawing/2014/main" id="{86F33C9C-89B8-3126-7736-9A88C0CB558E}"/>
              </a:ext>
            </a:extLst>
          </p:cNvPr>
          <p:cNvSpPr txBox="1"/>
          <p:nvPr/>
        </p:nvSpPr>
        <p:spPr>
          <a:xfrm>
            <a:off x="3910901" y="3140248"/>
            <a:ext cx="5342911" cy="338554"/>
          </a:xfrm>
          <a:prstGeom prst="rect">
            <a:avLst/>
          </a:prstGeom>
          <a:noFill/>
        </p:spPr>
        <p:txBody>
          <a:bodyPr wrap="square">
            <a:spAutoFit/>
          </a:bodyPr>
          <a:lstStyle/>
          <a:p>
            <a:pPr marL="0" lvl="2"/>
            <a:r>
              <a:rPr lang="fr-FR" sz="1600" dirty="0">
                <a:latin typeface="Candara" panose="020E0502030303020204" pitchFamily="34" charset="0"/>
              </a:rPr>
              <a:t>Ranger son bureau chaque jour en position debout</a:t>
            </a:r>
          </a:p>
        </p:txBody>
      </p:sp>
      <p:pic>
        <p:nvPicPr>
          <p:cNvPr id="5" name="Image 4">
            <a:extLst>
              <a:ext uri="{FF2B5EF4-FFF2-40B4-BE49-F238E27FC236}">
                <a16:creationId xmlns:a16="http://schemas.microsoft.com/office/drawing/2014/main" id="{058DDD27-FEEA-042D-FFF1-B754C893174A}"/>
              </a:ext>
            </a:extLst>
          </p:cNvPr>
          <p:cNvPicPr>
            <a:picLocks noChangeAspect="1"/>
          </p:cNvPicPr>
          <p:nvPr/>
        </p:nvPicPr>
        <p:blipFill>
          <a:blip r:embed="rId3"/>
          <a:stretch>
            <a:fillRect/>
          </a:stretch>
        </p:blipFill>
        <p:spPr>
          <a:xfrm>
            <a:off x="775640" y="4839030"/>
            <a:ext cx="2838224" cy="1892149"/>
          </a:xfrm>
          <a:prstGeom prst="rect">
            <a:avLst/>
          </a:prstGeom>
        </p:spPr>
      </p:pic>
      <p:sp>
        <p:nvSpPr>
          <p:cNvPr id="6" name="ZoneTexte 5">
            <a:extLst>
              <a:ext uri="{FF2B5EF4-FFF2-40B4-BE49-F238E27FC236}">
                <a16:creationId xmlns:a16="http://schemas.microsoft.com/office/drawing/2014/main" id="{9952CCBA-026C-6064-22E9-394BBE0277E4}"/>
              </a:ext>
            </a:extLst>
          </p:cNvPr>
          <p:cNvSpPr txBox="1"/>
          <p:nvPr/>
        </p:nvSpPr>
        <p:spPr>
          <a:xfrm>
            <a:off x="3522310" y="4979768"/>
            <a:ext cx="3608460" cy="1323439"/>
          </a:xfrm>
          <a:prstGeom prst="rect">
            <a:avLst/>
          </a:prstGeom>
          <a:noFill/>
        </p:spPr>
        <p:txBody>
          <a:bodyPr wrap="square">
            <a:spAutoFit/>
          </a:bodyPr>
          <a:lstStyle/>
          <a:p>
            <a:pPr marL="0" lvl="2"/>
            <a:r>
              <a:rPr lang="fr-FR" sz="1600" dirty="0">
                <a:latin typeface="Candara" panose="020E0502030303020204" pitchFamily="34" charset="0"/>
              </a:rPr>
              <a:t>Réduire les mails en interne, les livrer en marchant !</a:t>
            </a:r>
          </a:p>
          <a:p>
            <a:pPr marL="0" lvl="2"/>
            <a:r>
              <a:rPr lang="fr-FR" sz="1600" dirty="0">
                <a:latin typeface="Candara" panose="020E0502030303020204" pitchFamily="34" charset="0"/>
              </a:rPr>
              <a:t>Préférer une imprimante plus éloignée</a:t>
            </a:r>
          </a:p>
          <a:p>
            <a:pPr marL="0" lvl="2"/>
            <a:r>
              <a:rPr lang="fr-FR" sz="1600" dirty="0">
                <a:latin typeface="Candara" panose="020E0502030303020204" pitchFamily="34" charset="0"/>
              </a:rPr>
              <a:t>Marcher pour aller chercher un café, thé ou verre d’eau…</a:t>
            </a:r>
          </a:p>
        </p:txBody>
      </p:sp>
      <p:sp>
        <p:nvSpPr>
          <p:cNvPr id="7" name="ZoneTexte 6">
            <a:extLst>
              <a:ext uri="{FF2B5EF4-FFF2-40B4-BE49-F238E27FC236}">
                <a16:creationId xmlns:a16="http://schemas.microsoft.com/office/drawing/2014/main" id="{D4DFBA65-B4F8-6795-54BF-86D1DB527A43}"/>
              </a:ext>
            </a:extLst>
          </p:cNvPr>
          <p:cNvSpPr txBox="1"/>
          <p:nvPr/>
        </p:nvSpPr>
        <p:spPr>
          <a:xfrm>
            <a:off x="1001337" y="2472137"/>
            <a:ext cx="4724400" cy="338554"/>
          </a:xfrm>
          <a:prstGeom prst="rect">
            <a:avLst/>
          </a:prstGeom>
          <a:noFill/>
        </p:spPr>
        <p:txBody>
          <a:bodyPr wrap="square">
            <a:spAutoFit/>
          </a:bodyPr>
          <a:lstStyle/>
          <a:p>
            <a:pPr marL="0" lvl="1"/>
            <a:r>
              <a:rPr lang="fr-FR" sz="1600" b="1" dirty="0">
                <a:latin typeface="Candara" panose="020E0502030303020204" pitchFamily="34" charset="0"/>
              </a:rPr>
              <a:t>RÉDUIRE LES TEMPS EN POSITION ASSISE</a:t>
            </a:r>
          </a:p>
        </p:txBody>
      </p:sp>
      <p:pic>
        <p:nvPicPr>
          <p:cNvPr id="8" name="Picture 2" descr="Pack de scènes de jour de travail design plat">
            <a:extLst>
              <a:ext uri="{FF2B5EF4-FFF2-40B4-BE49-F238E27FC236}">
                <a16:creationId xmlns:a16="http://schemas.microsoft.com/office/drawing/2014/main" id="{2D3C959A-6973-572D-0F9D-5579459A98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537" y="2765685"/>
            <a:ext cx="3034298" cy="2021250"/>
          </a:xfrm>
          <a:prstGeom prst="rect">
            <a:avLst/>
          </a:prstGeom>
          <a:noFill/>
          <a:extLst>
            <a:ext uri="{909E8E84-426E-40DD-AFC4-6F175D3DCCD1}">
              <a14:hiddenFill xmlns:a14="http://schemas.microsoft.com/office/drawing/2010/main">
                <a:solidFill>
                  <a:srgbClr val="FFFFFF"/>
                </a:solidFill>
              </a14:hiddenFill>
            </a:ext>
          </a:extLst>
        </p:spPr>
      </p:pic>
      <p:sp>
        <p:nvSpPr>
          <p:cNvPr id="9" name="ZoneTexte 8">
            <a:extLst>
              <a:ext uri="{FF2B5EF4-FFF2-40B4-BE49-F238E27FC236}">
                <a16:creationId xmlns:a16="http://schemas.microsoft.com/office/drawing/2014/main" id="{159E80BF-177C-144D-ADE9-EC3768BA0CAB}"/>
              </a:ext>
            </a:extLst>
          </p:cNvPr>
          <p:cNvSpPr txBox="1"/>
          <p:nvPr/>
        </p:nvSpPr>
        <p:spPr>
          <a:xfrm>
            <a:off x="3904835" y="2860196"/>
            <a:ext cx="5622949" cy="338554"/>
          </a:xfrm>
          <a:prstGeom prst="rect">
            <a:avLst/>
          </a:prstGeom>
          <a:noFill/>
        </p:spPr>
        <p:txBody>
          <a:bodyPr wrap="square">
            <a:spAutoFit/>
          </a:bodyPr>
          <a:lstStyle/>
          <a:p>
            <a:pPr marL="0" lvl="2"/>
            <a:r>
              <a:rPr lang="fr-FR" sz="1600" dirty="0">
                <a:latin typeface="Candara" panose="020E0502030303020204" pitchFamily="34" charset="0"/>
              </a:rPr>
              <a:t>Se mettre debout lors des réunions ou des visioconférences</a:t>
            </a:r>
          </a:p>
        </p:txBody>
      </p:sp>
      <p:pic>
        <p:nvPicPr>
          <p:cNvPr id="10" name="Image 9">
            <a:extLst>
              <a:ext uri="{FF2B5EF4-FFF2-40B4-BE49-F238E27FC236}">
                <a16:creationId xmlns:a16="http://schemas.microsoft.com/office/drawing/2014/main" id="{45080FC9-2819-6A04-321C-AA82A681931E}"/>
              </a:ext>
            </a:extLst>
          </p:cNvPr>
          <p:cNvPicPr>
            <a:picLocks noChangeAspect="1"/>
          </p:cNvPicPr>
          <p:nvPr/>
        </p:nvPicPr>
        <p:blipFill>
          <a:blip r:embed="rId5"/>
          <a:stretch>
            <a:fillRect/>
          </a:stretch>
        </p:blipFill>
        <p:spPr>
          <a:xfrm>
            <a:off x="6886430" y="3464837"/>
            <a:ext cx="2058164" cy="1372109"/>
          </a:xfrm>
          <a:prstGeom prst="rect">
            <a:avLst/>
          </a:prstGeom>
        </p:spPr>
      </p:pic>
      <p:sp>
        <p:nvSpPr>
          <p:cNvPr id="11" name="ZoneTexte 10">
            <a:extLst>
              <a:ext uri="{FF2B5EF4-FFF2-40B4-BE49-F238E27FC236}">
                <a16:creationId xmlns:a16="http://schemas.microsoft.com/office/drawing/2014/main" id="{092322E4-EEDB-EB98-7C53-11EFD0189E67}"/>
              </a:ext>
            </a:extLst>
          </p:cNvPr>
          <p:cNvSpPr txBox="1"/>
          <p:nvPr/>
        </p:nvSpPr>
        <p:spPr>
          <a:xfrm>
            <a:off x="3921507" y="3397848"/>
            <a:ext cx="3608460" cy="338554"/>
          </a:xfrm>
          <a:prstGeom prst="rect">
            <a:avLst/>
          </a:prstGeom>
          <a:noFill/>
        </p:spPr>
        <p:txBody>
          <a:bodyPr wrap="square">
            <a:spAutoFit/>
          </a:bodyPr>
          <a:lstStyle/>
          <a:p>
            <a:r>
              <a:rPr lang="fr-FR" sz="1600" dirty="0">
                <a:latin typeface="Candara" panose="020E0502030303020204" pitchFamily="34" charset="0"/>
              </a:rPr>
              <a:t>Téléphoner en marchant</a:t>
            </a:r>
            <a:endParaRPr lang="fr-FR" sz="1600" dirty="0"/>
          </a:p>
        </p:txBody>
      </p:sp>
      <p:pic>
        <p:nvPicPr>
          <p:cNvPr id="12" name="Image 11">
            <a:extLst>
              <a:ext uri="{FF2B5EF4-FFF2-40B4-BE49-F238E27FC236}">
                <a16:creationId xmlns:a16="http://schemas.microsoft.com/office/drawing/2014/main" id="{F8C65F8F-2D2D-3A32-F8E6-D9953C82C33F}"/>
              </a:ext>
            </a:extLst>
          </p:cNvPr>
          <p:cNvPicPr>
            <a:picLocks noChangeAspect="1"/>
          </p:cNvPicPr>
          <p:nvPr/>
        </p:nvPicPr>
        <p:blipFill>
          <a:blip r:embed="rId6"/>
          <a:stretch>
            <a:fillRect/>
          </a:stretch>
        </p:blipFill>
        <p:spPr>
          <a:xfrm>
            <a:off x="7196713" y="4799472"/>
            <a:ext cx="2058164" cy="1373181"/>
          </a:xfrm>
          <a:prstGeom prst="rect">
            <a:avLst/>
          </a:prstGeom>
        </p:spPr>
      </p:pic>
      <p:pic>
        <p:nvPicPr>
          <p:cNvPr id="13" name="Image 12">
            <a:extLst>
              <a:ext uri="{FF2B5EF4-FFF2-40B4-BE49-F238E27FC236}">
                <a16:creationId xmlns:a16="http://schemas.microsoft.com/office/drawing/2014/main" id="{7A104AD8-E043-0CE3-9704-9BC47790C810}"/>
              </a:ext>
            </a:extLst>
          </p:cNvPr>
          <p:cNvPicPr>
            <a:picLocks noChangeAspect="1"/>
          </p:cNvPicPr>
          <p:nvPr/>
        </p:nvPicPr>
        <p:blipFill>
          <a:blip r:embed="rId7"/>
          <a:stretch>
            <a:fillRect/>
          </a:stretch>
        </p:blipFill>
        <p:spPr>
          <a:xfrm>
            <a:off x="9630904" y="2760932"/>
            <a:ext cx="2100493" cy="2100493"/>
          </a:xfrm>
          <a:prstGeom prst="rect">
            <a:avLst/>
          </a:prstGeom>
        </p:spPr>
      </p:pic>
      <p:sp>
        <p:nvSpPr>
          <p:cNvPr id="14" name="ZoneTexte 13">
            <a:extLst>
              <a:ext uri="{FF2B5EF4-FFF2-40B4-BE49-F238E27FC236}">
                <a16:creationId xmlns:a16="http://schemas.microsoft.com/office/drawing/2014/main" id="{4AC6F26D-D331-C34A-8163-BB1F4CC2A615}"/>
              </a:ext>
            </a:extLst>
          </p:cNvPr>
          <p:cNvSpPr txBox="1"/>
          <p:nvPr/>
        </p:nvSpPr>
        <p:spPr>
          <a:xfrm>
            <a:off x="3524438" y="4596797"/>
            <a:ext cx="1365661" cy="338554"/>
          </a:xfrm>
          <a:prstGeom prst="rect">
            <a:avLst/>
          </a:prstGeom>
          <a:noFill/>
        </p:spPr>
        <p:txBody>
          <a:bodyPr wrap="square">
            <a:spAutoFit/>
          </a:bodyPr>
          <a:lstStyle/>
          <a:p>
            <a:pPr marL="0" lvl="2"/>
            <a:r>
              <a:rPr lang="fr-FR" sz="1600" b="1" dirty="0">
                <a:latin typeface="Candara" panose="020E0502030303020204" pitchFamily="34" charset="0"/>
              </a:rPr>
              <a:t>MARCHER </a:t>
            </a:r>
          </a:p>
        </p:txBody>
      </p:sp>
      <p:sp>
        <p:nvSpPr>
          <p:cNvPr id="15" name="ZoneTexte 14">
            <a:extLst>
              <a:ext uri="{FF2B5EF4-FFF2-40B4-BE49-F238E27FC236}">
                <a16:creationId xmlns:a16="http://schemas.microsoft.com/office/drawing/2014/main" id="{590A1788-BE67-2615-7EDE-E648931F33DE}"/>
              </a:ext>
            </a:extLst>
          </p:cNvPr>
          <p:cNvSpPr txBox="1"/>
          <p:nvPr/>
        </p:nvSpPr>
        <p:spPr>
          <a:xfrm>
            <a:off x="9482547" y="2286300"/>
            <a:ext cx="2397205" cy="338554"/>
          </a:xfrm>
          <a:prstGeom prst="rect">
            <a:avLst/>
          </a:prstGeom>
          <a:noFill/>
        </p:spPr>
        <p:txBody>
          <a:bodyPr wrap="square">
            <a:spAutoFit/>
          </a:bodyPr>
          <a:lstStyle/>
          <a:p>
            <a:pPr marL="0" lvl="2"/>
            <a:r>
              <a:rPr lang="fr-FR" sz="1600" b="1" dirty="0">
                <a:latin typeface="Candara" panose="020E0502030303020204" pitchFamily="34" charset="0"/>
              </a:rPr>
              <a:t>MONTER LES ESCALIERS</a:t>
            </a:r>
          </a:p>
        </p:txBody>
      </p:sp>
      <p:sp>
        <p:nvSpPr>
          <p:cNvPr id="16" name="ZoneTexte 15">
            <a:extLst>
              <a:ext uri="{FF2B5EF4-FFF2-40B4-BE49-F238E27FC236}">
                <a16:creationId xmlns:a16="http://schemas.microsoft.com/office/drawing/2014/main" id="{7296F9DE-6BD4-A250-B584-A5B27756A4DE}"/>
              </a:ext>
            </a:extLst>
          </p:cNvPr>
          <p:cNvSpPr txBox="1"/>
          <p:nvPr/>
        </p:nvSpPr>
        <p:spPr>
          <a:xfrm>
            <a:off x="9531076" y="4904356"/>
            <a:ext cx="2291502" cy="1077218"/>
          </a:xfrm>
          <a:prstGeom prst="rect">
            <a:avLst/>
          </a:prstGeom>
          <a:noFill/>
        </p:spPr>
        <p:txBody>
          <a:bodyPr wrap="square">
            <a:spAutoFit/>
          </a:bodyPr>
          <a:lstStyle/>
          <a:p>
            <a:r>
              <a:rPr lang="fr-FR" sz="1600" dirty="0">
                <a:latin typeface="Candara" panose="020E0502030303020204" pitchFamily="34" charset="0"/>
              </a:rPr>
              <a:t>Éviter autant que possible les ascenseurs pour travailler son cardio et le bas du corps</a:t>
            </a:r>
            <a:endParaRPr lang="fr-FR" sz="1600" dirty="0"/>
          </a:p>
        </p:txBody>
      </p:sp>
      <p:sp>
        <p:nvSpPr>
          <p:cNvPr id="17" name="ZoneTexte 16">
            <a:extLst>
              <a:ext uri="{FF2B5EF4-FFF2-40B4-BE49-F238E27FC236}">
                <a16:creationId xmlns:a16="http://schemas.microsoft.com/office/drawing/2014/main" id="{BC9D075D-2CEA-6A8D-EB77-7F6630BF3517}"/>
              </a:ext>
            </a:extLst>
          </p:cNvPr>
          <p:cNvSpPr txBox="1"/>
          <p:nvPr/>
        </p:nvSpPr>
        <p:spPr>
          <a:xfrm>
            <a:off x="7978545" y="6575076"/>
            <a:ext cx="3729487" cy="253916"/>
          </a:xfrm>
          <a:prstGeom prst="rect">
            <a:avLst/>
          </a:prstGeom>
          <a:noFill/>
        </p:spPr>
        <p:txBody>
          <a:bodyPr wrap="square" rtlCol="0">
            <a:spAutoFit/>
          </a:bodyPr>
          <a:lstStyle/>
          <a:p>
            <a:r>
              <a:rPr lang="fr-FR" sz="900" dirty="0"/>
              <a:t>Crédits illustrations : </a:t>
            </a:r>
            <a:r>
              <a:rPr lang="fr-FR" sz="1050" b="0" i="0" dirty="0" err="1">
                <a:solidFill>
                  <a:srgbClr val="374957"/>
                </a:solidFill>
                <a:effectLst/>
                <a:highlight>
                  <a:srgbClr val="FFFFFF"/>
                </a:highlight>
                <a:latin typeface="Inter"/>
              </a:rPr>
              <a:t>Freepik</a:t>
            </a:r>
            <a:endParaRPr lang="fr-FR" sz="900" dirty="0"/>
          </a:p>
        </p:txBody>
      </p:sp>
      <p:pic>
        <p:nvPicPr>
          <p:cNvPr id="20" name="Image 19">
            <a:extLst>
              <a:ext uri="{FF2B5EF4-FFF2-40B4-BE49-F238E27FC236}">
                <a16:creationId xmlns:a16="http://schemas.microsoft.com/office/drawing/2014/main" id="{DBDC26F3-C25D-D851-CA5C-B4955719D8A1}"/>
              </a:ext>
            </a:extLst>
          </p:cNvPr>
          <p:cNvPicPr>
            <a:picLocks noChangeAspect="1"/>
          </p:cNvPicPr>
          <p:nvPr/>
        </p:nvPicPr>
        <p:blipFill>
          <a:blip r:embed="rId8"/>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169454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9" grpId="0"/>
      <p:bldP spid="11" grpId="0"/>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1EED5-D039-4714-0C41-1F015619554D}"/>
            </a:ext>
          </a:extLst>
        </p:cNvPr>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5122129-4A49-E8D1-83B5-A41A507B3DF8}"/>
              </a:ext>
            </a:extLst>
          </p:cNvPr>
          <p:cNvSpPr>
            <a:spLocks noGrp="1"/>
          </p:cNvSpPr>
          <p:nvPr>
            <p:ph type="body" sz="quarter" idx="10"/>
          </p:nvPr>
        </p:nvSpPr>
        <p:spPr/>
        <p:txBody>
          <a:bodyPr/>
          <a:lstStyle/>
          <a:p>
            <a:r>
              <a:rPr lang="fr-FR" dirty="0"/>
              <a:t>Intégrer le sport au travail</a:t>
            </a:r>
          </a:p>
        </p:txBody>
      </p:sp>
      <p:sp>
        <p:nvSpPr>
          <p:cNvPr id="3" name="Espace réservé du texte 2">
            <a:extLst>
              <a:ext uri="{FF2B5EF4-FFF2-40B4-BE49-F238E27FC236}">
                <a16:creationId xmlns:a16="http://schemas.microsoft.com/office/drawing/2014/main" id="{5DE9F618-1E28-1A7C-4217-27CE9FA7D72E}"/>
              </a:ext>
            </a:extLst>
          </p:cNvPr>
          <p:cNvSpPr>
            <a:spLocks noGrp="1"/>
          </p:cNvSpPr>
          <p:nvPr>
            <p:ph type="body" sz="quarter" idx="11"/>
          </p:nvPr>
        </p:nvSpPr>
        <p:spPr>
          <a:xfrm>
            <a:off x="1335179" y="1655093"/>
            <a:ext cx="6578735" cy="3477346"/>
          </a:xfrm>
        </p:spPr>
        <p:txBody>
          <a:bodyPr/>
          <a:lstStyle/>
          <a:p>
            <a:r>
              <a:rPr lang="fr-FR" dirty="0"/>
              <a:t>Mettre en place un échauffement en début de poste </a:t>
            </a:r>
          </a:p>
          <a:p>
            <a:r>
              <a:rPr lang="fr-FR" dirty="0"/>
              <a:t>Mettre en place un étirement en fin de poste</a:t>
            </a:r>
          </a:p>
          <a:p>
            <a:r>
              <a:rPr lang="fr-FR" dirty="0"/>
              <a:t>De nombreux organismes proposent des sessions d’activité sportives adaptées au sein des entreprises</a:t>
            </a:r>
          </a:p>
          <a:p>
            <a:pPr lvl="1"/>
            <a:r>
              <a:rPr lang="fr-FR" dirty="0"/>
              <a:t>Ces sessions prennent en compte le type d’activité réalisées dans l’entreprise et  proposent des exercices en conséquence pour permettre de limiter l’apparition des TMS les plus fréquents que ce soit dans le tertiaire ou l’industrie. </a:t>
            </a:r>
          </a:p>
        </p:txBody>
      </p:sp>
      <p:pic>
        <p:nvPicPr>
          <p:cNvPr id="5" name="Image 4">
            <a:extLst>
              <a:ext uri="{FF2B5EF4-FFF2-40B4-BE49-F238E27FC236}">
                <a16:creationId xmlns:a16="http://schemas.microsoft.com/office/drawing/2014/main" id="{A72237A5-377B-BD41-E75E-21ACC8551660}"/>
              </a:ext>
            </a:extLst>
          </p:cNvPr>
          <p:cNvPicPr>
            <a:picLocks noChangeAspect="1"/>
          </p:cNvPicPr>
          <p:nvPr/>
        </p:nvPicPr>
        <p:blipFill>
          <a:blip r:embed="rId2"/>
          <a:stretch>
            <a:fillRect/>
          </a:stretch>
        </p:blipFill>
        <p:spPr>
          <a:xfrm>
            <a:off x="8046720" y="1655093"/>
            <a:ext cx="4145280" cy="2761488"/>
          </a:xfrm>
          <a:prstGeom prst="rect">
            <a:avLst/>
          </a:prstGeom>
        </p:spPr>
      </p:pic>
      <p:sp>
        <p:nvSpPr>
          <p:cNvPr id="6" name="ZoneTexte 5">
            <a:extLst>
              <a:ext uri="{FF2B5EF4-FFF2-40B4-BE49-F238E27FC236}">
                <a16:creationId xmlns:a16="http://schemas.microsoft.com/office/drawing/2014/main" id="{05CE1EEF-8D90-5EAE-7D98-D86AD89F6120}"/>
              </a:ext>
            </a:extLst>
          </p:cNvPr>
          <p:cNvSpPr txBox="1"/>
          <p:nvPr/>
        </p:nvSpPr>
        <p:spPr>
          <a:xfrm>
            <a:off x="8915400" y="6575076"/>
            <a:ext cx="2792632" cy="253916"/>
          </a:xfrm>
          <a:prstGeom prst="rect">
            <a:avLst/>
          </a:prstGeom>
          <a:noFill/>
        </p:spPr>
        <p:txBody>
          <a:bodyPr wrap="square" rtlCol="0">
            <a:spAutoFit/>
          </a:bodyPr>
          <a:lstStyle/>
          <a:p>
            <a:r>
              <a:rPr lang="fr-FR" sz="900" dirty="0"/>
              <a:t>Crédit illustration : </a:t>
            </a:r>
            <a:r>
              <a:rPr lang="fr-FR" sz="1050" dirty="0">
                <a:solidFill>
                  <a:srgbClr val="374957"/>
                </a:solidFill>
                <a:highlight>
                  <a:srgbClr val="FFFFFF"/>
                </a:highlight>
                <a:latin typeface="Inter"/>
              </a:rPr>
              <a:t>Présanse</a:t>
            </a:r>
            <a:endParaRPr lang="fr-FR" sz="900" dirty="0"/>
          </a:p>
        </p:txBody>
      </p:sp>
      <p:pic>
        <p:nvPicPr>
          <p:cNvPr id="7" name="Image 6">
            <a:extLst>
              <a:ext uri="{FF2B5EF4-FFF2-40B4-BE49-F238E27FC236}">
                <a16:creationId xmlns:a16="http://schemas.microsoft.com/office/drawing/2014/main" id="{4C30D9A9-5911-2523-2F98-A123EB1F057A}"/>
              </a:ext>
            </a:extLst>
          </p:cNvPr>
          <p:cNvPicPr>
            <a:picLocks noChangeAspect="1"/>
          </p:cNvPicPr>
          <p:nvPr/>
        </p:nvPicPr>
        <p:blipFill>
          <a:blip r:embed="rId3"/>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31453595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DEA8428A-CFEC-785F-2924-75AD547A4343}"/>
              </a:ext>
            </a:extLst>
          </p:cNvPr>
          <p:cNvSpPr>
            <a:spLocks noGrp="1"/>
          </p:cNvSpPr>
          <p:nvPr>
            <p:ph type="body" sz="quarter" idx="10"/>
          </p:nvPr>
        </p:nvSpPr>
        <p:spPr/>
        <p:txBody>
          <a:bodyPr/>
          <a:lstStyle/>
          <a:p>
            <a:r>
              <a:rPr lang="fr-FR" dirty="0"/>
              <a:t>2 - Les bienfaits de l’activité physique</a:t>
            </a:r>
          </a:p>
        </p:txBody>
      </p:sp>
    </p:spTree>
    <p:extLst>
      <p:ext uri="{BB962C8B-B14F-4D97-AF65-F5344CB8AC3E}">
        <p14:creationId xmlns:p14="http://schemas.microsoft.com/office/powerpoint/2010/main" val="3635919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432E306E-C4A0-79DE-2DE0-4BF085ECA89F}"/>
              </a:ext>
            </a:extLst>
          </p:cNvPr>
          <p:cNvSpPr>
            <a:spLocks noGrp="1"/>
          </p:cNvSpPr>
          <p:nvPr>
            <p:ph type="body" sz="quarter" idx="10"/>
          </p:nvPr>
        </p:nvSpPr>
        <p:spPr/>
        <p:txBody>
          <a:bodyPr/>
          <a:lstStyle/>
          <a:p>
            <a:r>
              <a:rPr lang="fr-FR" dirty="0"/>
              <a:t>Les bienfaits de l’activité physique</a:t>
            </a:r>
          </a:p>
        </p:txBody>
      </p:sp>
      <p:sp>
        <p:nvSpPr>
          <p:cNvPr id="3" name="Espace réservé du texte 2">
            <a:extLst>
              <a:ext uri="{FF2B5EF4-FFF2-40B4-BE49-F238E27FC236}">
                <a16:creationId xmlns:a16="http://schemas.microsoft.com/office/drawing/2014/main" id="{04514230-B7E4-1A3E-A8FF-C763DA78AFD1}"/>
              </a:ext>
            </a:extLst>
          </p:cNvPr>
          <p:cNvSpPr>
            <a:spLocks noGrp="1"/>
          </p:cNvSpPr>
          <p:nvPr>
            <p:ph type="body" sz="quarter" idx="11"/>
          </p:nvPr>
        </p:nvSpPr>
        <p:spPr/>
        <p:txBody>
          <a:bodyPr/>
          <a:lstStyle/>
          <a:p>
            <a:r>
              <a:rPr lang="fr-FR" dirty="0"/>
              <a:t>Au niveau de l’individu</a:t>
            </a:r>
          </a:p>
        </p:txBody>
      </p:sp>
      <p:pic>
        <p:nvPicPr>
          <p:cNvPr id="4" name="Image 3">
            <a:extLst>
              <a:ext uri="{FF2B5EF4-FFF2-40B4-BE49-F238E27FC236}">
                <a16:creationId xmlns:a16="http://schemas.microsoft.com/office/drawing/2014/main" id="{CDA5A34A-E7F3-5572-C8F9-DBF1B917BC0E}"/>
              </a:ext>
            </a:extLst>
          </p:cNvPr>
          <p:cNvPicPr>
            <a:picLocks noChangeAspect="1"/>
          </p:cNvPicPr>
          <p:nvPr/>
        </p:nvPicPr>
        <p:blipFill>
          <a:blip r:embed="rId2"/>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4293574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748281E3-E607-0877-D5DE-60226251CD7E}"/>
              </a:ext>
            </a:extLst>
          </p:cNvPr>
          <p:cNvSpPr>
            <a:spLocks noGrp="1"/>
          </p:cNvSpPr>
          <p:nvPr>
            <p:ph type="body" sz="quarter" idx="10"/>
          </p:nvPr>
        </p:nvSpPr>
        <p:spPr>
          <a:xfrm>
            <a:off x="828446" y="396069"/>
            <a:ext cx="10536466" cy="563301"/>
          </a:xfrm>
        </p:spPr>
        <p:txBody>
          <a:bodyPr/>
          <a:lstStyle/>
          <a:p>
            <a:r>
              <a:rPr lang="fr-FR" dirty="0"/>
              <a:t>Meilleure solution en prévention primaire</a:t>
            </a:r>
          </a:p>
        </p:txBody>
      </p:sp>
      <p:sp>
        <p:nvSpPr>
          <p:cNvPr id="4" name="Espace réservé du texte 3">
            <a:extLst>
              <a:ext uri="{FF2B5EF4-FFF2-40B4-BE49-F238E27FC236}">
                <a16:creationId xmlns:a16="http://schemas.microsoft.com/office/drawing/2014/main" id="{3934F566-3532-8C44-DF75-6841D94F6CAC}"/>
              </a:ext>
            </a:extLst>
          </p:cNvPr>
          <p:cNvSpPr>
            <a:spLocks noGrp="1"/>
          </p:cNvSpPr>
          <p:nvPr>
            <p:ph type="body" sz="quarter" idx="11"/>
          </p:nvPr>
        </p:nvSpPr>
        <p:spPr>
          <a:xfrm>
            <a:off x="1679575" y="1503363"/>
            <a:ext cx="8327067" cy="4449762"/>
          </a:xfrm>
        </p:spPr>
        <p:txBody>
          <a:bodyPr/>
          <a:lstStyle/>
          <a:p>
            <a:r>
              <a:rPr lang="fr-FR" dirty="0"/>
              <a:t>Les personnes ayant une activité physique insuffisante ont un risque de décès majoré de 20 % à 30 % par rapport à celles qui sont suffisamment actives : </a:t>
            </a:r>
            <a:r>
              <a:rPr lang="fr-FR" dirty="0">
                <a:hlinkClick r:id="rId2"/>
              </a:rPr>
              <a:t>https://www.who.int/fr/news-room/fact-sheets/detail/physical-activity</a:t>
            </a:r>
            <a:endParaRPr lang="fr-FR" dirty="0"/>
          </a:p>
          <a:p>
            <a:pPr marL="0" indent="0">
              <a:buNone/>
            </a:pPr>
            <a:r>
              <a:rPr lang="fr-FR" sz="1800" i="1" dirty="0">
                <a:solidFill>
                  <a:srgbClr val="565555"/>
                </a:solidFill>
              </a:rPr>
              <a:t>Source OMS</a:t>
            </a:r>
          </a:p>
          <a:p>
            <a:r>
              <a:rPr lang="fr-FR" dirty="0"/>
              <a:t>Diminution des risques  de développer une pathologie chronique de 20 à 30 %, telles que :</a:t>
            </a:r>
          </a:p>
          <a:p>
            <a:pPr lvl="1"/>
            <a:r>
              <a:rPr lang="fr-FR" dirty="0"/>
              <a:t>infarctus du myocarde </a:t>
            </a:r>
          </a:p>
          <a:p>
            <a:pPr lvl="1"/>
            <a:r>
              <a:rPr lang="fr-FR" dirty="0"/>
              <a:t>accident vasculaire cérébral</a:t>
            </a:r>
          </a:p>
          <a:p>
            <a:pPr marL="0" indent="0">
              <a:buNone/>
            </a:pPr>
            <a:r>
              <a:rPr lang="fr-FR" sz="1800" i="1" dirty="0">
                <a:solidFill>
                  <a:srgbClr val="565555"/>
                </a:solidFill>
              </a:rPr>
              <a:t>Source : François Carré, Professeur en cardiologie, Président du collectif pour une France en forme.</a:t>
            </a:r>
          </a:p>
          <a:p>
            <a:pPr marL="0" indent="0">
              <a:buNone/>
            </a:pPr>
            <a:r>
              <a:rPr lang="fr-FR" dirty="0"/>
              <a:t>	</a:t>
            </a:r>
          </a:p>
        </p:txBody>
      </p:sp>
      <p:pic>
        <p:nvPicPr>
          <p:cNvPr id="7" name="Graphique 6">
            <a:extLst>
              <a:ext uri="{FF2B5EF4-FFF2-40B4-BE49-F238E27FC236}">
                <a16:creationId xmlns:a16="http://schemas.microsoft.com/office/drawing/2014/main" id="{56F1BEC5-210E-04BE-3FBB-116561C7A81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62368" y="2605177"/>
            <a:ext cx="3100113" cy="2096218"/>
          </a:xfrm>
          <a:prstGeom prst="rect">
            <a:avLst/>
          </a:prstGeom>
        </p:spPr>
      </p:pic>
      <p:sp>
        <p:nvSpPr>
          <p:cNvPr id="8" name="ZoneTexte 7">
            <a:extLst>
              <a:ext uri="{FF2B5EF4-FFF2-40B4-BE49-F238E27FC236}">
                <a16:creationId xmlns:a16="http://schemas.microsoft.com/office/drawing/2014/main" id="{4D713B21-57DE-A5A6-6B60-30D92DD22200}"/>
              </a:ext>
            </a:extLst>
          </p:cNvPr>
          <p:cNvSpPr txBox="1"/>
          <p:nvPr/>
        </p:nvSpPr>
        <p:spPr>
          <a:xfrm>
            <a:off x="439946" y="6381702"/>
            <a:ext cx="3729487" cy="230832"/>
          </a:xfrm>
          <a:prstGeom prst="rect">
            <a:avLst/>
          </a:prstGeom>
          <a:noFill/>
        </p:spPr>
        <p:txBody>
          <a:bodyPr wrap="square" rtlCol="0">
            <a:spAutoFit/>
          </a:bodyPr>
          <a:lstStyle/>
          <a:p>
            <a:r>
              <a:rPr lang="fr-FR" sz="900" dirty="0"/>
              <a:t>Crédit illustration : rawpixel.com/</a:t>
            </a:r>
            <a:r>
              <a:rPr lang="fr-FR" sz="900" dirty="0" err="1"/>
              <a:t>Freepik</a:t>
            </a:r>
            <a:endParaRPr lang="fr-FR" sz="900" dirty="0"/>
          </a:p>
        </p:txBody>
      </p:sp>
      <p:pic>
        <p:nvPicPr>
          <p:cNvPr id="3" name="Image 2">
            <a:extLst>
              <a:ext uri="{FF2B5EF4-FFF2-40B4-BE49-F238E27FC236}">
                <a16:creationId xmlns:a16="http://schemas.microsoft.com/office/drawing/2014/main" id="{A7C729DD-4409-A2A9-CE94-C76187966743}"/>
              </a:ext>
            </a:extLst>
          </p:cNvPr>
          <p:cNvPicPr>
            <a:picLocks noChangeAspect="1"/>
          </p:cNvPicPr>
          <p:nvPr/>
        </p:nvPicPr>
        <p:blipFill>
          <a:blip r:embed="rId5"/>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14306713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DA484-6DB5-6A61-5CE0-115FAA1BA7D7}"/>
            </a:ext>
          </a:extLst>
        </p:cNvPr>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21158BF2-74E4-96B5-32A2-2B20C212BD59}"/>
              </a:ext>
            </a:extLst>
          </p:cNvPr>
          <p:cNvSpPr>
            <a:spLocks noGrp="1"/>
          </p:cNvSpPr>
          <p:nvPr>
            <p:ph type="body" sz="quarter" idx="10"/>
          </p:nvPr>
        </p:nvSpPr>
        <p:spPr>
          <a:xfrm>
            <a:off x="828446" y="396069"/>
            <a:ext cx="10536466" cy="563301"/>
          </a:xfrm>
        </p:spPr>
        <p:txBody>
          <a:bodyPr/>
          <a:lstStyle/>
          <a:p>
            <a:r>
              <a:rPr lang="fr-FR" dirty="0"/>
              <a:t>Les différents bienfaits</a:t>
            </a:r>
          </a:p>
        </p:txBody>
      </p:sp>
      <p:sp>
        <p:nvSpPr>
          <p:cNvPr id="3" name="Espace réservé du texte 2">
            <a:extLst>
              <a:ext uri="{FF2B5EF4-FFF2-40B4-BE49-F238E27FC236}">
                <a16:creationId xmlns:a16="http://schemas.microsoft.com/office/drawing/2014/main" id="{49FFD213-BC36-5868-C219-A3661DE70BBC}"/>
              </a:ext>
            </a:extLst>
          </p:cNvPr>
          <p:cNvSpPr>
            <a:spLocks noGrp="1"/>
          </p:cNvSpPr>
          <p:nvPr>
            <p:ph type="body" sz="quarter" idx="11"/>
          </p:nvPr>
        </p:nvSpPr>
        <p:spPr>
          <a:xfrm>
            <a:off x="1678897" y="1503683"/>
            <a:ext cx="9686015" cy="4450022"/>
          </a:xfrm>
        </p:spPr>
        <p:txBody>
          <a:bodyPr/>
          <a:lstStyle/>
          <a:p>
            <a:r>
              <a:rPr lang="fr-FR" dirty="0"/>
              <a:t>Une activité physique régulière présente de nombreux bienfaits pour la santé :</a:t>
            </a:r>
          </a:p>
          <a:p>
            <a:pPr lvl="1"/>
            <a:r>
              <a:rPr lang="fr-FR" dirty="0"/>
              <a:t>améliore les aptitudes musculaires et la capacité cardiorespiratoire </a:t>
            </a:r>
          </a:p>
          <a:p>
            <a:pPr lvl="1"/>
            <a:r>
              <a:rPr lang="fr-FR" dirty="0"/>
              <a:t>améliore la santé osseuse et les capacités fonctionnelles </a:t>
            </a:r>
          </a:p>
          <a:p>
            <a:pPr lvl="1"/>
            <a:r>
              <a:rPr lang="fr-FR" dirty="0"/>
              <a:t>réduit le risque d'hypertension, de maladies cardiovasculaires, de cancer et de diabète </a:t>
            </a:r>
          </a:p>
          <a:p>
            <a:pPr lvl="1"/>
            <a:r>
              <a:rPr lang="fr-FR" dirty="0"/>
              <a:t>réduit le risque de chute ainsi que de fracture du col du fémur ou de fracture vertébrale </a:t>
            </a:r>
          </a:p>
          <a:p>
            <a:pPr lvl="1"/>
            <a:r>
              <a:rPr lang="fr-FR" dirty="0"/>
              <a:t>contribue à maintenir un poids corporel sain </a:t>
            </a:r>
          </a:p>
          <a:p>
            <a:pPr lvl="1"/>
            <a:r>
              <a:rPr lang="fr-FR" dirty="0"/>
              <a:t>améliore la santé mentale (diminution des symptômes de dépression et d'anxiété) </a:t>
            </a:r>
          </a:p>
          <a:p>
            <a:pPr lvl="1"/>
            <a:r>
              <a:rPr lang="fr-FR" dirty="0"/>
              <a:t>améliore la santé cognitive (capacités de réflexion, d'apprentissage et de jugement) </a:t>
            </a:r>
          </a:p>
          <a:p>
            <a:pPr lvl="1"/>
            <a:r>
              <a:rPr lang="fr-FR" dirty="0"/>
              <a:t>améliore le sommeil</a:t>
            </a:r>
          </a:p>
          <a:p>
            <a:pPr marL="457200" lvl="1" indent="0">
              <a:buNone/>
            </a:pPr>
            <a:r>
              <a:rPr lang="fr-FR" sz="1800" i="1" dirty="0"/>
              <a:t>Source : Activité physique, OMS, 5 octobre 2022</a:t>
            </a:r>
          </a:p>
          <a:p>
            <a:endParaRPr lang="fr-FR" dirty="0"/>
          </a:p>
        </p:txBody>
      </p:sp>
      <p:pic>
        <p:nvPicPr>
          <p:cNvPr id="4" name="Image 3">
            <a:extLst>
              <a:ext uri="{FF2B5EF4-FFF2-40B4-BE49-F238E27FC236}">
                <a16:creationId xmlns:a16="http://schemas.microsoft.com/office/drawing/2014/main" id="{97CCDB3C-F5A5-9A63-DCF0-75CA4ED94E10}"/>
              </a:ext>
            </a:extLst>
          </p:cNvPr>
          <p:cNvPicPr>
            <a:picLocks noChangeAspect="1"/>
          </p:cNvPicPr>
          <p:nvPr/>
        </p:nvPicPr>
        <p:blipFill>
          <a:blip r:embed="rId2"/>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18071531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texte 5">
            <a:extLst>
              <a:ext uri="{FF2B5EF4-FFF2-40B4-BE49-F238E27FC236}">
                <a16:creationId xmlns:a16="http://schemas.microsoft.com/office/drawing/2014/main" id="{C1F4BDDC-BB92-3B36-DA81-5C29061DA718}"/>
              </a:ext>
            </a:extLst>
          </p:cNvPr>
          <p:cNvSpPr>
            <a:spLocks noGrp="1"/>
          </p:cNvSpPr>
          <p:nvPr>
            <p:ph type="body" sz="quarter" idx="10"/>
          </p:nvPr>
        </p:nvSpPr>
        <p:spPr/>
        <p:txBody>
          <a:bodyPr/>
          <a:lstStyle/>
          <a:p>
            <a:r>
              <a:rPr lang="fr-FR" dirty="0"/>
              <a:t>Une meilleure prévention des risques</a:t>
            </a:r>
          </a:p>
        </p:txBody>
      </p:sp>
      <p:sp>
        <p:nvSpPr>
          <p:cNvPr id="3" name="Espace réservé du texte 2">
            <a:extLst>
              <a:ext uri="{FF2B5EF4-FFF2-40B4-BE49-F238E27FC236}">
                <a16:creationId xmlns:a16="http://schemas.microsoft.com/office/drawing/2014/main" id="{FD663F0B-98BA-D401-691D-9B07D19E2B20}"/>
              </a:ext>
            </a:extLst>
          </p:cNvPr>
          <p:cNvSpPr>
            <a:spLocks noGrp="1"/>
          </p:cNvSpPr>
          <p:nvPr>
            <p:ph type="body" sz="quarter" idx="11"/>
          </p:nvPr>
        </p:nvSpPr>
        <p:spPr>
          <a:xfrm>
            <a:off x="1678898" y="1503683"/>
            <a:ext cx="7092569" cy="4450022"/>
          </a:xfrm>
        </p:spPr>
        <p:txBody>
          <a:bodyPr/>
          <a:lstStyle/>
          <a:p>
            <a:r>
              <a:rPr lang="fr-FR" dirty="0"/>
              <a:t>Prévention des troubles </a:t>
            </a:r>
            <a:r>
              <a:rPr lang="fr-FR" dirty="0" err="1"/>
              <a:t>musculo-squelettiques</a:t>
            </a:r>
            <a:r>
              <a:rPr lang="fr-FR" dirty="0"/>
              <a:t> (TMS) </a:t>
            </a:r>
          </a:p>
          <a:p>
            <a:pPr lvl="1"/>
            <a:r>
              <a:rPr lang="fr-FR" dirty="0"/>
              <a:t>L’APS permet un renouvellement osseux et cartilagineux et va donc permettre de prévenir les blessures.</a:t>
            </a:r>
          </a:p>
          <a:p>
            <a:pPr lvl="1"/>
            <a:r>
              <a:rPr lang="fr-FR" dirty="0"/>
              <a:t>Une contrainte mécanique, appliquée à un tissu humain, va permettre son renouvellement. Celui-ci va devenir plus fort et pourra résister à des contraintes supérieures.</a:t>
            </a:r>
          </a:p>
          <a:p>
            <a:r>
              <a:rPr lang="fr-FR" dirty="0"/>
              <a:t>Prévention de la dépression</a:t>
            </a:r>
          </a:p>
          <a:p>
            <a:pPr lvl="1"/>
            <a:r>
              <a:rPr lang="fr-FR" dirty="0"/>
              <a:t>L’APS  booste l’estime de soi, crée de la joie et va permettre de diminuer le risque de développer une dépression.</a:t>
            </a:r>
          </a:p>
          <a:p>
            <a:endParaRPr lang="fr-FR" dirty="0"/>
          </a:p>
        </p:txBody>
      </p:sp>
      <p:pic>
        <p:nvPicPr>
          <p:cNvPr id="2" name="Image 1">
            <a:extLst>
              <a:ext uri="{FF2B5EF4-FFF2-40B4-BE49-F238E27FC236}">
                <a16:creationId xmlns:a16="http://schemas.microsoft.com/office/drawing/2014/main" id="{34F47D63-A7FB-9727-44F3-CE5F5C25FE94}"/>
              </a:ext>
            </a:extLst>
          </p:cNvPr>
          <p:cNvPicPr>
            <a:picLocks noChangeAspect="1"/>
          </p:cNvPicPr>
          <p:nvPr/>
        </p:nvPicPr>
        <p:blipFill>
          <a:blip r:embed="rId2"/>
          <a:stretch>
            <a:fillRect/>
          </a:stretch>
        </p:blipFill>
        <p:spPr>
          <a:xfrm>
            <a:off x="10535178" y="-41306"/>
            <a:ext cx="1659467" cy="874749"/>
          </a:xfrm>
          <a:prstGeom prst="rect">
            <a:avLst/>
          </a:prstGeom>
        </p:spPr>
      </p:pic>
      <p:pic>
        <p:nvPicPr>
          <p:cNvPr id="7" name="Image 6">
            <a:extLst>
              <a:ext uri="{FF2B5EF4-FFF2-40B4-BE49-F238E27FC236}">
                <a16:creationId xmlns:a16="http://schemas.microsoft.com/office/drawing/2014/main" id="{B6155695-3068-8F0A-CA64-6038ACAA8DA9}"/>
              </a:ext>
            </a:extLst>
          </p:cNvPr>
          <p:cNvPicPr>
            <a:picLocks noChangeAspect="1"/>
          </p:cNvPicPr>
          <p:nvPr/>
        </p:nvPicPr>
        <p:blipFill>
          <a:blip r:embed="rId3"/>
          <a:srcRect l="19022" r="19822"/>
          <a:stretch/>
        </p:blipFill>
        <p:spPr>
          <a:xfrm>
            <a:off x="9254068" y="2140400"/>
            <a:ext cx="2912535" cy="3176588"/>
          </a:xfrm>
          <a:prstGeom prst="rect">
            <a:avLst/>
          </a:prstGeom>
        </p:spPr>
      </p:pic>
      <p:sp>
        <p:nvSpPr>
          <p:cNvPr id="8" name="ZoneTexte 7">
            <a:extLst>
              <a:ext uri="{FF2B5EF4-FFF2-40B4-BE49-F238E27FC236}">
                <a16:creationId xmlns:a16="http://schemas.microsoft.com/office/drawing/2014/main" id="{D37B38A8-E114-AEA9-1813-848241D6DFBA}"/>
              </a:ext>
            </a:extLst>
          </p:cNvPr>
          <p:cNvSpPr txBox="1"/>
          <p:nvPr/>
        </p:nvSpPr>
        <p:spPr>
          <a:xfrm>
            <a:off x="439946" y="6381702"/>
            <a:ext cx="3729487" cy="230832"/>
          </a:xfrm>
          <a:prstGeom prst="rect">
            <a:avLst/>
          </a:prstGeom>
          <a:noFill/>
        </p:spPr>
        <p:txBody>
          <a:bodyPr wrap="square" rtlCol="0">
            <a:spAutoFit/>
          </a:bodyPr>
          <a:lstStyle/>
          <a:p>
            <a:r>
              <a:rPr lang="fr-FR" sz="900" dirty="0"/>
              <a:t>Crédit illustration : </a:t>
            </a:r>
            <a:r>
              <a:rPr lang="fr-FR" sz="900" i="0" u="none" strike="noStrike" dirty="0" err="1">
                <a:effectLst/>
                <a:latin typeface="__Inter_aa45b7"/>
              </a:rPr>
              <a:t>wayhomestudio</a:t>
            </a:r>
            <a:r>
              <a:rPr lang="fr-FR" sz="900" dirty="0"/>
              <a:t>/</a:t>
            </a:r>
            <a:r>
              <a:rPr lang="fr-FR" sz="900" dirty="0" err="1"/>
              <a:t>Freepik</a:t>
            </a:r>
            <a:endParaRPr lang="fr-FR" sz="900" dirty="0"/>
          </a:p>
        </p:txBody>
      </p:sp>
    </p:spTree>
    <p:extLst>
      <p:ext uri="{BB962C8B-B14F-4D97-AF65-F5344CB8AC3E}">
        <p14:creationId xmlns:p14="http://schemas.microsoft.com/office/powerpoint/2010/main" val="172630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15FF7-2486-FC6B-9BF6-AE2D991707E8}"/>
            </a:ext>
          </a:extLst>
        </p:cNvPr>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9158CE5-6CFC-F87E-8E1A-5E0025D9C572}"/>
              </a:ext>
            </a:extLst>
          </p:cNvPr>
          <p:cNvSpPr>
            <a:spLocks noGrp="1"/>
          </p:cNvSpPr>
          <p:nvPr>
            <p:ph type="body" sz="quarter" idx="10"/>
          </p:nvPr>
        </p:nvSpPr>
        <p:spPr>
          <a:xfrm>
            <a:off x="828446" y="396069"/>
            <a:ext cx="10536466" cy="563301"/>
          </a:xfrm>
        </p:spPr>
        <p:txBody>
          <a:bodyPr/>
          <a:lstStyle/>
          <a:p>
            <a:r>
              <a:rPr lang="fr-FR" dirty="0"/>
              <a:t>Mieux vieillir…</a:t>
            </a:r>
          </a:p>
        </p:txBody>
      </p:sp>
      <p:sp>
        <p:nvSpPr>
          <p:cNvPr id="3" name="Espace réservé du texte 2">
            <a:extLst>
              <a:ext uri="{FF2B5EF4-FFF2-40B4-BE49-F238E27FC236}">
                <a16:creationId xmlns:a16="http://schemas.microsoft.com/office/drawing/2014/main" id="{BC14E744-C38D-FD5C-53EF-7B16F3C4D312}"/>
              </a:ext>
            </a:extLst>
          </p:cNvPr>
          <p:cNvSpPr>
            <a:spLocks noGrp="1"/>
          </p:cNvSpPr>
          <p:nvPr>
            <p:ph type="body" sz="quarter" idx="11"/>
          </p:nvPr>
        </p:nvSpPr>
        <p:spPr>
          <a:xfrm>
            <a:off x="1678897" y="1503683"/>
            <a:ext cx="9686015" cy="4450022"/>
          </a:xfrm>
        </p:spPr>
        <p:txBody>
          <a:bodyPr/>
          <a:lstStyle/>
          <a:p>
            <a:r>
              <a:rPr lang="fr-FR" dirty="0"/>
              <a:t>D</a:t>
            </a:r>
            <a:r>
              <a:rPr lang="fr-FR" noProof="0" dirty="0" err="1"/>
              <a:t>iminution</a:t>
            </a:r>
            <a:r>
              <a:rPr lang="fr-FR" noProof="0" dirty="0"/>
              <a:t> des symptômes d’arthrose </a:t>
            </a:r>
          </a:p>
          <a:p>
            <a:r>
              <a:rPr lang="fr-FR" dirty="0"/>
              <a:t>D</a:t>
            </a:r>
            <a:r>
              <a:rPr lang="fr-FR" noProof="0" dirty="0" err="1"/>
              <a:t>iminution</a:t>
            </a:r>
            <a:r>
              <a:rPr lang="fr-FR" noProof="0" dirty="0"/>
              <a:t> de la maladie d’Alzheimer</a:t>
            </a:r>
          </a:p>
          <a:p>
            <a:endParaRPr lang="fr-FR" dirty="0"/>
          </a:p>
          <a:p>
            <a:endParaRPr lang="fr-FR" dirty="0"/>
          </a:p>
          <a:p>
            <a:endParaRPr lang="fr-FR" dirty="0"/>
          </a:p>
          <a:p>
            <a:endParaRPr lang="fr-FR" dirty="0"/>
          </a:p>
          <a:p>
            <a:endParaRPr lang="fr-FR" dirty="0"/>
          </a:p>
        </p:txBody>
      </p:sp>
      <p:pic>
        <p:nvPicPr>
          <p:cNvPr id="5" name="Image 4">
            <a:extLst>
              <a:ext uri="{FF2B5EF4-FFF2-40B4-BE49-F238E27FC236}">
                <a16:creationId xmlns:a16="http://schemas.microsoft.com/office/drawing/2014/main" id="{BBE59F86-333E-1A4D-9287-CC6CA37E4872}"/>
              </a:ext>
            </a:extLst>
          </p:cNvPr>
          <p:cNvPicPr>
            <a:picLocks noChangeAspect="1"/>
          </p:cNvPicPr>
          <p:nvPr/>
        </p:nvPicPr>
        <p:blipFill>
          <a:blip r:embed="rId2"/>
          <a:stretch>
            <a:fillRect/>
          </a:stretch>
        </p:blipFill>
        <p:spPr>
          <a:xfrm>
            <a:off x="3623071" y="3200400"/>
            <a:ext cx="4945857" cy="3297238"/>
          </a:xfrm>
          <a:prstGeom prst="rect">
            <a:avLst/>
          </a:prstGeom>
        </p:spPr>
      </p:pic>
      <p:sp>
        <p:nvSpPr>
          <p:cNvPr id="6" name="ZoneTexte 5">
            <a:extLst>
              <a:ext uri="{FF2B5EF4-FFF2-40B4-BE49-F238E27FC236}">
                <a16:creationId xmlns:a16="http://schemas.microsoft.com/office/drawing/2014/main" id="{178D8B8B-013D-381A-8A90-B5E456C0EF45}"/>
              </a:ext>
            </a:extLst>
          </p:cNvPr>
          <p:cNvSpPr txBox="1"/>
          <p:nvPr/>
        </p:nvSpPr>
        <p:spPr>
          <a:xfrm>
            <a:off x="439946" y="6239889"/>
            <a:ext cx="3729487" cy="230832"/>
          </a:xfrm>
          <a:prstGeom prst="rect">
            <a:avLst/>
          </a:prstGeom>
          <a:noFill/>
        </p:spPr>
        <p:txBody>
          <a:bodyPr wrap="square" rtlCol="0">
            <a:spAutoFit/>
          </a:bodyPr>
          <a:lstStyle/>
          <a:p>
            <a:r>
              <a:rPr lang="fr-FR" sz="900" dirty="0"/>
              <a:t>Crédit illustration : </a:t>
            </a:r>
            <a:r>
              <a:rPr lang="fr-FR" sz="900" dirty="0" err="1"/>
              <a:t>Freepik</a:t>
            </a:r>
            <a:endParaRPr lang="fr-FR" sz="900" dirty="0"/>
          </a:p>
        </p:txBody>
      </p:sp>
      <p:pic>
        <p:nvPicPr>
          <p:cNvPr id="4" name="Image 3">
            <a:extLst>
              <a:ext uri="{FF2B5EF4-FFF2-40B4-BE49-F238E27FC236}">
                <a16:creationId xmlns:a16="http://schemas.microsoft.com/office/drawing/2014/main" id="{5F5DAEA8-AA14-0340-7C52-392E79651EDC}"/>
              </a:ext>
            </a:extLst>
          </p:cNvPr>
          <p:cNvPicPr>
            <a:picLocks noChangeAspect="1"/>
          </p:cNvPicPr>
          <p:nvPr/>
        </p:nvPicPr>
        <p:blipFill>
          <a:blip r:embed="rId3"/>
          <a:stretch>
            <a:fillRect/>
          </a:stretch>
        </p:blipFill>
        <p:spPr>
          <a:xfrm>
            <a:off x="10535178" y="-41306"/>
            <a:ext cx="1659467" cy="874749"/>
          </a:xfrm>
          <a:prstGeom prst="rect">
            <a:avLst/>
          </a:prstGeom>
        </p:spPr>
      </p:pic>
      <p:sp>
        <p:nvSpPr>
          <p:cNvPr id="7" name="ZoneTexte 6">
            <a:extLst>
              <a:ext uri="{FF2B5EF4-FFF2-40B4-BE49-F238E27FC236}">
                <a16:creationId xmlns:a16="http://schemas.microsoft.com/office/drawing/2014/main" id="{4E86B641-C05B-3DFC-1B60-C9DE9F8ECD5D}"/>
              </a:ext>
            </a:extLst>
          </p:cNvPr>
          <p:cNvSpPr txBox="1"/>
          <p:nvPr/>
        </p:nvSpPr>
        <p:spPr>
          <a:xfrm>
            <a:off x="569343" y="6538823"/>
            <a:ext cx="1104182" cy="276999"/>
          </a:xfrm>
          <a:prstGeom prst="rect">
            <a:avLst/>
          </a:prstGeom>
          <a:noFill/>
        </p:spPr>
        <p:txBody>
          <a:bodyPr wrap="square" rtlCol="0">
            <a:spAutoFit/>
          </a:bodyPr>
          <a:lstStyle/>
          <a:p>
            <a:fld id="{5B863025-07D2-45C9-9674-2501BF2F19A5}" type="slidenum">
              <a:rPr lang="fr-FR" sz="1200" smtClean="0"/>
              <a:t>18</a:t>
            </a:fld>
            <a:r>
              <a:rPr lang="fr-FR" sz="1200" dirty="0"/>
              <a:t>/33</a:t>
            </a:r>
          </a:p>
        </p:txBody>
      </p:sp>
    </p:spTree>
    <p:extLst>
      <p:ext uri="{BB962C8B-B14F-4D97-AF65-F5344CB8AC3E}">
        <p14:creationId xmlns:p14="http://schemas.microsoft.com/office/powerpoint/2010/main" val="344856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5BBA0-5F2C-29D7-3619-841BD5E68F90}"/>
            </a:ext>
          </a:extLst>
        </p:cNvPr>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E6A26BF6-4640-9EF0-2A0A-377FE83239B2}"/>
              </a:ext>
            </a:extLst>
          </p:cNvPr>
          <p:cNvSpPr>
            <a:spLocks noGrp="1"/>
          </p:cNvSpPr>
          <p:nvPr>
            <p:ph type="body" sz="quarter" idx="10"/>
          </p:nvPr>
        </p:nvSpPr>
        <p:spPr/>
        <p:txBody>
          <a:bodyPr/>
          <a:lstStyle/>
          <a:p>
            <a:r>
              <a:rPr lang="fr-FR" dirty="0"/>
              <a:t>Les bienfaits de l’activité physique</a:t>
            </a:r>
          </a:p>
        </p:txBody>
      </p:sp>
      <p:sp>
        <p:nvSpPr>
          <p:cNvPr id="3" name="Espace réservé du texte 2">
            <a:extLst>
              <a:ext uri="{FF2B5EF4-FFF2-40B4-BE49-F238E27FC236}">
                <a16:creationId xmlns:a16="http://schemas.microsoft.com/office/drawing/2014/main" id="{CC8A461B-5CA5-FFD5-E436-AC6F6DC77999}"/>
              </a:ext>
            </a:extLst>
          </p:cNvPr>
          <p:cNvSpPr>
            <a:spLocks noGrp="1"/>
          </p:cNvSpPr>
          <p:nvPr>
            <p:ph type="body" sz="quarter" idx="11"/>
          </p:nvPr>
        </p:nvSpPr>
        <p:spPr/>
        <p:txBody>
          <a:bodyPr/>
          <a:lstStyle/>
          <a:p>
            <a:r>
              <a:rPr lang="fr-FR" dirty="0"/>
              <a:t>Au niveau de l’entreprise</a:t>
            </a:r>
          </a:p>
        </p:txBody>
      </p:sp>
    </p:spTree>
    <p:extLst>
      <p:ext uri="{BB962C8B-B14F-4D97-AF65-F5344CB8AC3E}">
        <p14:creationId xmlns:p14="http://schemas.microsoft.com/office/powerpoint/2010/main" val="2670000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7467DF61-0E6E-86EB-9D90-9979A9E21D01}"/>
              </a:ext>
            </a:extLst>
          </p:cNvPr>
          <p:cNvSpPr>
            <a:spLocks noGrp="1"/>
          </p:cNvSpPr>
          <p:nvPr>
            <p:ph type="body" sz="quarter" idx="11"/>
          </p:nvPr>
        </p:nvSpPr>
        <p:spPr/>
        <p:txBody>
          <a:bodyPr/>
          <a:lstStyle/>
          <a:p>
            <a:pPr marL="0" indent="0" algn="ctr">
              <a:buNone/>
            </a:pPr>
            <a:r>
              <a:rPr lang="fr-FR" dirty="0"/>
              <a:t>Dans une société où le bien-être des salariés est devenu un véritable</a:t>
            </a:r>
          </a:p>
          <a:p>
            <a:pPr marL="0" indent="0" algn="ctr">
              <a:buNone/>
            </a:pPr>
            <a:r>
              <a:rPr lang="fr-FR" dirty="0"/>
              <a:t> enjeu, de plus en plus le sport est introduit au travail car source de bienfaits</a:t>
            </a:r>
          </a:p>
          <a:p>
            <a:pPr marL="0" indent="0" algn="ctr">
              <a:buNone/>
            </a:pPr>
            <a:r>
              <a:rPr lang="fr-FR" dirty="0"/>
              <a:t> physiques et moraux tant pour les salariés que pour les entreprises</a:t>
            </a:r>
          </a:p>
        </p:txBody>
      </p:sp>
      <p:pic>
        <p:nvPicPr>
          <p:cNvPr id="8" name="Image 7">
            <a:extLst>
              <a:ext uri="{FF2B5EF4-FFF2-40B4-BE49-F238E27FC236}">
                <a16:creationId xmlns:a16="http://schemas.microsoft.com/office/drawing/2014/main" id="{5CE21D88-70B2-B24D-538E-5F9B5C333E25}"/>
              </a:ext>
            </a:extLst>
          </p:cNvPr>
          <p:cNvPicPr>
            <a:picLocks noChangeAspect="1"/>
          </p:cNvPicPr>
          <p:nvPr/>
        </p:nvPicPr>
        <p:blipFill>
          <a:blip r:embed="rId2"/>
          <a:stretch>
            <a:fillRect/>
          </a:stretch>
        </p:blipFill>
        <p:spPr>
          <a:xfrm>
            <a:off x="10535178" y="-41306"/>
            <a:ext cx="1659467" cy="874749"/>
          </a:xfrm>
          <a:prstGeom prst="rect">
            <a:avLst/>
          </a:prstGeom>
        </p:spPr>
      </p:pic>
      <p:pic>
        <p:nvPicPr>
          <p:cNvPr id="4" name="Image 3">
            <a:extLst>
              <a:ext uri="{FF2B5EF4-FFF2-40B4-BE49-F238E27FC236}">
                <a16:creationId xmlns:a16="http://schemas.microsoft.com/office/drawing/2014/main" id="{2306BB72-3469-97BB-9A57-2E4E5754AC8E}"/>
              </a:ext>
            </a:extLst>
          </p:cNvPr>
          <p:cNvPicPr>
            <a:picLocks noChangeAspect="1"/>
          </p:cNvPicPr>
          <p:nvPr/>
        </p:nvPicPr>
        <p:blipFill>
          <a:blip r:embed="rId3"/>
          <a:stretch>
            <a:fillRect/>
          </a:stretch>
        </p:blipFill>
        <p:spPr>
          <a:xfrm>
            <a:off x="4156525" y="3622030"/>
            <a:ext cx="4145280" cy="2188464"/>
          </a:xfrm>
          <a:prstGeom prst="rect">
            <a:avLst/>
          </a:prstGeom>
        </p:spPr>
      </p:pic>
      <p:sp>
        <p:nvSpPr>
          <p:cNvPr id="6" name="ZoneTexte 5">
            <a:extLst>
              <a:ext uri="{FF2B5EF4-FFF2-40B4-BE49-F238E27FC236}">
                <a16:creationId xmlns:a16="http://schemas.microsoft.com/office/drawing/2014/main" id="{77BA66FA-9B25-3A0A-DBA6-1CC6A741DB1B}"/>
              </a:ext>
            </a:extLst>
          </p:cNvPr>
          <p:cNvSpPr txBox="1"/>
          <p:nvPr/>
        </p:nvSpPr>
        <p:spPr>
          <a:xfrm>
            <a:off x="439946" y="6239889"/>
            <a:ext cx="3729487" cy="230832"/>
          </a:xfrm>
          <a:prstGeom prst="rect">
            <a:avLst/>
          </a:prstGeom>
          <a:noFill/>
        </p:spPr>
        <p:txBody>
          <a:bodyPr wrap="square" rtlCol="0">
            <a:spAutoFit/>
          </a:bodyPr>
          <a:lstStyle/>
          <a:p>
            <a:r>
              <a:rPr lang="fr-FR" sz="900" dirty="0"/>
              <a:t>Crédit illustration : Andrey Popov/</a:t>
            </a:r>
            <a:r>
              <a:rPr lang="fr-FR" sz="900" dirty="0" err="1"/>
              <a:t>AdobeStock</a:t>
            </a:r>
            <a:r>
              <a:rPr lang="fr-FR" sz="900" dirty="0"/>
              <a:t> Photo</a:t>
            </a:r>
          </a:p>
        </p:txBody>
      </p:sp>
    </p:spTree>
    <p:extLst>
      <p:ext uri="{BB962C8B-B14F-4D97-AF65-F5344CB8AC3E}">
        <p14:creationId xmlns:p14="http://schemas.microsoft.com/office/powerpoint/2010/main" val="1686807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0F3A5A01-D878-6C14-ED66-4C5A289D2C48}"/>
              </a:ext>
            </a:extLst>
          </p:cNvPr>
          <p:cNvSpPr>
            <a:spLocks noGrp="1"/>
          </p:cNvSpPr>
          <p:nvPr>
            <p:ph type="body" sz="quarter" idx="10"/>
          </p:nvPr>
        </p:nvSpPr>
        <p:spPr>
          <a:xfrm>
            <a:off x="828446" y="396069"/>
            <a:ext cx="10536466" cy="1119995"/>
          </a:xfrm>
        </p:spPr>
        <p:txBody>
          <a:bodyPr/>
          <a:lstStyle/>
          <a:p>
            <a:r>
              <a:rPr lang="fr-FR" dirty="0"/>
              <a:t>Les raisons d’un développement de l’APS en entreprise</a:t>
            </a:r>
          </a:p>
        </p:txBody>
      </p:sp>
      <p:sp>
        <p:nvSpPr>
          <p:cNvPr id="3" name="Espace réservé du texte 2">
            <a:extLst>
              <a:ext uri="{FF2B5EF4-FFF2-40B4-BE49-F238E27FC236}">
                <a16:creationId xmlns:a16="http://schemas.microsoft.com/office/drawing/2014/main" id="{F58B72C6-72DB-E43A-D15B-7CD2780F6CBD}"/>
              </a:ext>
            </a:extLst>
          </p:cNvPr>
          <p:cNvSpPr>
            <a:spLocks noGrp="1"/>
          </p:cNvSpPr>
          <p:nvPr>
            <p:ph type="body" sz="quarter" idx="11"/>
          </p:nvPr>
        </p:nvSpPr>
        <p:spPr>
          <a:xfrm>
            <a:off x="1678897" y="1752341"/>
            <a:ext cx="9686015" cy="4450022"/>
          </a:xfrm>
        </p:spPr>
        <p:txBody>
          <a:bodyPr/>
          <a:lstStyle/>
          <a:p>
            <a:r>
              <a:rPr lang="fr-FR" dirty="0"/>
              <a:t>Pourquoi les salariés sont de plus en plus encouragés à pratiquer une activité physique ?</a:t>
            </a:r>
          </a:p>
          <a:p>
            <a:pPr lvl="1"/>
            <a:r>
              <a:rPr lang="fr-FR" dirty="0"/>
              <a:t>Meilleure santé du salarié</a:t>
            </a:r>
          </a:p>
          <a:p>
            <a:pPr lvl="1"/>
            <a:r>
              <a:rPr lang="fr-FR" dirty="0"/>
              <a:t>Augmentation de la productivité</a:t>
            </a:r>
          </a:p>
          <a:p>
            <a:pPr lvl="1"/>
            <a:r>
              <a:rPr lang="fr-FR" dirty="0"/>
              <a:t>Renforcement de la cohésion d’équipe</a:t>
            </a:r>
          </a:p>
          <a:p>
            <a:pPr lvl="1"/>
            <a:r>
              <a:rPr lang="fr-FR" dirty="0"/>
              <a:t>Développement de la marque employeur</a:t>
            </a:r>
          </a:p>
          <a:p>
            <a:endParaRPr lang="fr-FR" dirty="0"/>
          </a:p>
        </p:txBody>
      </p:sp>
      <p:pic>
        <p:nvPicPr>
          <p:cNvPr id="8" name="Image 7">
            <a:extLst>
              <a:ext uri="{FF2B5EF4-FFF2-40B4-BE49-F238E27FC236}">
                <a16:creationId xmlns:a16="http://schemas.microsoft.com/office/drawing/2014/main" id="{FA276C25-4198-E382-7387-FED8E6E6989A}"/>
              </a:ext>
            </a:extLst>
          </p:cNvPr>
          <p:cNvPicPr>
            <a:picLocks noChangeAspect="1"/>
          </p:cNvPicPr>
          <p:nvPr/>
        </p:nvPicPr>
        <p:blipFill>
          <a:blip r:embed="rId2"/>
          <a:stretch>
            <a:fillRect/>
          </a:stretch>
        </p:blipFill>
        <p:spPr>
          <a:xfrm>
            <a:off x="7593888" y="2848769"/>
            <a:ext cx="3771025" cy="2447395"/>
          </a:xfrm>
          <a:prstGeom prst="rect">
            <a:avLst/>
          </a:prstGeom>
        </p:spPr>
      </p:pic>
      <p:sp>
        <p:nvSpPr>
          <p:cNvPr id="9" name="ZoneTexte 8">
            <a:extLst>
              <a:ext uri="{FF2B5EF4-FFF2-40B4-BE49-F238E27FC236}">
                <a16:creationId xmlns:a16="http://schemas.microsoft.com/office/drawing/2014/main" id="{90D916E1-AC7A-6D5C-1C75-9692C9E722FF}"/>
              </a:ext>
            </a:extLst>
          </p:cNvPr>
          <p:cNvSpPr txBox="1"/>
          <p:nvPr/>
        </p:nvSpPr>
        <p:spPr>
          <a:xfrm>
            <a:off x="439946" y="6239889"/>
            <a:ext cx="3729487" cy="230832"/>
          </a:xfrm>
          <a:prstGeom prst="rect">
            <a:avLst/>
          </a:prstGeom>
          <a:noFill/>
        </p:spPr>
        <p:txBody>
          <a:bodyPr wrap="square" rtlCol="0">
            <a:spAutoFit/>
          </a:bodyPr>
          <a:lstStyle/>
          <a:p>
            <a:r>
              <a:rPr lang="fr-FR" sz="900" dirty="0"/>
              <a:t>Crédit illustration :  rawpixel.com/</a:t>
            </a:r>
            <a:r>
              <a:rPr lang="fr-FR" sz="900" dirty="0" err="1"/>
              <a:t>Freepik</a:t>
            </a:r>
            <a:endParaRPr lang="fr-FR" sz="900" dirty="0"/>
          </a:p>
        </p:txBody>
      </p:sp>
      <p:pic>
        <p:nvPicPr>
          <p:cNvPr id="10" name="Image 9">
            <a:extLst>
              <a:ext uri="{FF2B5EF4-FFF2-40B4-BE49-F238E27FC236}">
                <a16:creationId xmlns:a16="http://schemas.microsoft.com/office/drawing/2014/main" id="{D02E3766-9BD0-BAB3-1664-63A4764749F7}"/>
              </a:ext>
            </a:extLst>
          </p:cNvPr>
          <p:cNvPicPr>
            <a:picLocks noChangeAspect="1"/>
          </p:cNvPicPr>
          <p:nvPr/>
        </p:nvPicPr>
        <p:blipFill>
          <a:blip r:embed="rId3"/>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1314597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1467DD8D-D77E-83DF-8DFD-73D038918E77}"/>
              </a:ext>
            </a:extLst>
          </p:cNvPr>
          <p:cNvSpPr>
            <a:spLocks noGrp="1"/>
          </p:cNvSpPr>
          <p:nvPr>
            <p:ph type="body" sz="quarter" idx="10"/>
          </p:nvPr>
        </p:nvSpPr>
        <p:spPr>
          <a:xfrm>
            <a:off x="828446" y="396069"/>
            <a:ext cx="10536466" cy="563301"/>
          </a:xfrm>
        </p:spPr>
        <p:txBody>
          <a:bodyPr/>
          <a:lstStyle/>
          <a:p>
            <a:r>
              <a:rPr lang="fr-FR" dirty="0"/>
              <a:t>Meilleure santé du salarié</a:t>
            </a:r>
          </a:p>
        </p:txBody>
      </p:sp>
      <p:sp>
        <p:nvSpPr>
          <p:cNvPr id="3" name="Espace réservé du texte 2">
            <a:extLst>
              <a:ext uri="{FF2B5EF4-FFF2-40B4-BE49-F238E27FC236}">
                <a16:creationId xmlns:a16="http://schemas.microsoft.com/office/drawing/2014/main" id="{6E0BAD95-AB12-5C57-6CA7-F37BDDA6007C}"/>
              </a:ext>
            </a:extLst>
          </p:cNvPr>
          <p:cNvSpPr>
            <a:spLocks noGrp="1"/>
          </p:cNvSpPr>
          <p:nvPr>
            <p:ph type="body" sz="quarter" idx="11"/>
          </p:nvPr>
        </p:nvSpPr>
        <p:spPr>
          <a:xfrm>
            <a:off x="1678897" y="1503683"/>
            <a:ext cx="9686015" cy="4450022"/>
          </a:xfrm>
        </p:spPr>
        <p:txBody>
          <a:bodyPr/>
          <a:lstStyle/>
          <a:p>
            <a:r>
              <a:rPr lang="fr-FR" dirty="0"/>
              <a:t>Sport : libération des hormones apaisantes =&gt; rôle dans la gestion du stress et sur la capacité d’un individu à faire face à une situation compliquée</a:t>
            </a:r>
          </a:p>
          <a:p>
            <a:r>
              <a:rPr lang="fr-FR" dirty="0"/>
              <a:t>Physique : élimination de toxine, protection contre maladie cardio-vasculaire,  diminution du diabète, amélioration du sommeil et lutte contre la dépression</a:t>
            </a:r>
          </a:p>
          <a:p>
            <a:r>
              <a:rPr lang="fr-FR" dirty="0"/>
              <a:t>Le nombre d’arrêts maladie diminue : économie pour l’entreprise et amélioration de la rentabilité</a:t>
            </a:r>
          </a:p>
        </p:txBody>
      </p:sp>
      <p:pic>
        <p:nvPicPr>
          <p:cNvPr id="6" name="Image 5">
            <a:extLst>
              <a:ext uri="{FF2B5EF4-FFF2-40B4-BE49-F238E27FC236}">
                <a16:creationId xmlns:a16="http://schemas.microsoft.com/office/drawing/2014/main" id="{C765B8DB-ACAB-32E1-C3AA-58CB36582305}"/>
              </a:ext>
            </a:extLst>
          </p:cNvPr>
          <p:cNvPicPr>
            <a:picLocks noChangeAspect="1"/>
          </p:cNvPicPr>
          <p:nvPr/>
        </p:nvPicPr>
        <p:blipFill>
          <a:blip r:embed="rId2"/>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32060662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148DA2D0-7927-59F6-CD3C-F1F92E44AF1A}"/>
              </a:ext>
            </a:extLst>
          </p:cNvPr>
          <p:cNvSpPr>
            <a:spLocks noGrp="1"/>
          </p:cNvSpPr>
          <p:nvPr>
            <p:ph type="body" sz="quarter" idx="10"/>
          </p:nvPr>
        </p:nvSpPr>
        <p:spPr>
          <a:xfrm>
            <a:off x="828446" y="396069"/>
            <a:ext cx="10536466" cy="563301"/>
          </a:xfrm>
        </p:spPr>
        <p:txBody>
          <a:bodyPr/>
          <a:lstStyle/>
          <a:p>
            <a:r>
              <a:rPr lang="fr-FR" dirty="0"/>
              <a:t>Augmentation de la productivité</a:t>
            </a:r>
          </a:p>
        </p:txBody>
      </p:sp>
      <p:sp>
        <p:nvSpPr>
          <p:cNvPr id="3" name="Espace réservé du texte 2">
            <a:extLst>
              <a:ext uri="{FF2B5EF4-FFF2-40B4-BE49-F238E27FC236}">
                <a16:creationId xmlns:a16="http://schemas.microsoft.com/office/drawing/2014/main" id="{9F63FDC8-9B81-EAF5-0C58-93C2B11E14D8}"/>
              </a:ext>
            </a:extLst>
          </p:cNvPr>
          <p:cNvSpPr>
            <a:spLocks noGrp="1"/>
          </p:cNvSpPr>
          <p:nvPr>
            <p:ph type="body" sz="quarter" idx="11"/>
          </p:nvPr>
        </p:nvSpPr>
        <p:spPr>
          <a:xfrm>
            <a:off x="1678897" y="1503683"/>
            <a:ext cx="9686015" cy="4450022"/>
          </a:xfrm>
        </p:spPr>
        <p:txBody>
          <a:bodyPr/>
          <a:lstStyle/>
          <a:p>
            <a:r>
              <a:rPr lang="fr-FR" dirty="0"/>
              <a:t>D’après une étude réalisée par le gouvernement du Québec (ministère de l’Éducation), un salarié sportif augmente sa productivité de 9% par rapport à un salarié inactif.</a:t>
            </a:r>
          </a:p>
          <a:p>
            <a:r>
              <a:rPr lang="fr-FR" dirty="0"/>
              <a:t>Le sport impacte la production de 3 façons : </a:t>
            </a:r>
          </a:p>
          <a:p>
            <a:pPr lvl="1"/>
            <a:r>
              <a:rPr lang="fr-FR" dirty="0"/>
              <a:t>l’efficacité</a:t>
            </a:r>
          </a:p>
          <a:p>
            <a:pPr lvl="1"/>
            <a:r>
              <a:rPr lang="fr-FR" dirty="0"/>
              <a:t>l’absentéisme  </a:t>
            </a:r>
          </a:p>
          <a:p>
            <a:pPr lvl="1"/>
            <a:r>
              <a:rPr lang="fr-FR" dirty="0"/>
              <a:t>le coût de remplacement du salarié</a:t>
            </a:r>
          </a:p>
        </p:txBody>
      </p:sp>
      <p:pic>
        <p:nvPicPr>
          <p:cNvPr id="7" name="Image 6">
            <a:extLst>
              <a:ext uri="{FF2B5EF4-FFF2-40B4-BE49-F238E27FC236}">
                <a16:creationId xmlns:a16="http://schemas.microsoft.com/office/drawing/2014/main" id="{FEB2FACF-0D3D-37FD-41E0-12D31C8FFB6A}"/>
              </a:ext>
            </a:extLst>
          </p:cNvPr>
          <p:cNvPicPr>
            <a:picLocks noChangeAspect="1"/>
          </p:cNvPicPr>
          <p:nvPr/>
        </p:nvPicPr>
        <p:blipFill>
          <a:blip r:embed="rId2"/>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2394748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texte 3">
            <a:extLst>
              <a:ext uri="{FF2B5EF4-FFF2-40B4-BE49-F238E27FC236}">
                <a16:creationId xmlns:a16="http://schemas.microsoft.com/office/drawing/2014/main" id="{2E1D72A7-0C77-E124-0851-7DD6DDF7E03B}"/>
              </a:ext>
            </a:extLst>
          </p:cNvPr>
          <p:cNvSpPr>
            <a:spLocks noGrp="1"/>
          </p:cNvSpPr>
          <p:nvPr>
            <p:ph type="body" sz="quarter" idx="10"/>
          </p:nvPr>
        </p:nvSpPr>
        <p:spPr/>
        <p:txBody>
          <a:bodyPr/>
          <a:lstStyle/>
          <a:p>
            <a:r>
              <a:rPr lang="fr-FR" dirty="0"/>
              <a:t>La cohésion d’équipe</a:t>
            </a:r>
          </a:p>
        </p:txBody>
      </p:sp>
      <p:sp>
        <p:nvSpPr>
          <p:cNvPr id="3" name="Espace réservé du texte 2">
            <a:extLst>
              <a:ext uri="{FF2B5EF4-FFF2-40B4-BE49-F238E27FC236}">
                <a16:creationId xmlns:a16="http://schemas.microsoft.com/office/drawing/2014/main" id="{D518673F-B35A-15B7-E3FF-8F67704B8D14}"/>
              </a:ext>
            </a:extLst>
          </p:cNvPr>
          <p:cNvSpPr>
            <a:spLocks noGrp="1"/>
          </p:cNvSpPr>
          <p:nvPr>
            <p:ph type="body" sz="quarter" idx="11"/>
          </p:nvPr>
        </p:nvSpPr>
        <p:spPr>
          <a:xfrm>
            <a:off x="1679575" y="1503363"/>
            <a:ext cx="6406092" cy="4449762"/>
          </a:xfrm>
        </p:spPr>
        <p:txBody>
          <a:bodyPr/>
          <a:lstStyle/>
          <a:p>
            <a:r>
              <a:rPr lang="fr-FR" dirty="0"/>
              <a:t>Renforcement de l’esprit de cohésion permettant aux équipes d’atteindre un objectif commun et de s’encourager mutuellement</a:t>
            </a:r>
          </a:p>
          <a:p>
            <a:endParaRPr lang="fr-FR" dirty="0"/>
          </a:p>
          <a:p>
            <a:r>
              <a:rPr lang="fr-FR" dirty="0"/>
              <a:t>Il y a un impact direct sur le climat général de l’entreprise en véhiculant des valeurs d’entraide pour souder les salariés</a:t>
            </a:r>
          </a:p>
          <a:p>
            <a:endParaRPr lang="fr-FR" dirty="0"/>
          </a:p>
          <a:p>
            <a:r>
              <a:rPr lang="fr-FR" dirty="0"/>
              <a:t>Au sein d’un groupe, l’APS permet de favoriser les échanges</a:t>
            </a:r>
          </a:p>
        </p:txBody>
      </p:sp>
      <p:pic>
        <p:nvPicPr>
          <p:cNvPr id="7" name="Image 6">
            <a:extLst>
              <a:ext uri="{FF2B5EF4-FFF2-40B4-BE49-F238E27FC236}">
                <a16:creationId xmlns:a16="http://schemas.microsoft.com/office/drawing/2014/main" id="{A133A567-1DFE-48E2-2BD2-EAA975A38069}"/>
              </a:ext>
            </a:extLst>
          </p:cNvPr>
          <p:cNvPicPr>
            <a:picLocks noChangeAspect="1"/>
          </p:cNvPicPr>
          <p:nvPr/>
        </p:nvPicPr>
        <p:blipFill>
          <a:blip r:embed="rId2"/>
          <a:stretch>
            <a:fillRect/>
          </a:stretch>
        </p:blipFill>
        <p:spPr>
          <a:xfrm>
            <a:off x="9224009" y="1369475"/>
            <a:ext cx="2967991" cy="4449762"/>
          </a:xfrm>
          <a:prstGeom prst="rect">
            <a:avLst/>
          </a:prstGeom>
        </p:spPr>
      </p:pic>
      <p:sp>
        <p:nvSpPr>
          <p:cNvPr id="8" name="ZoneTexte 7">
            <a:extLst>
              <a:ext uri="{FF2B5EF4-FFF2-40B4-BE49-F238E27FC236}">
                <a16:creationId xmlns:a16="http://schemas.microsoft.com/office/drawing/2014/main" id="{D70C40DB-4412-46F4-6BE7-BC5CBA497B7A}"/>
              </a:ext>
            </a:extLst>
          </p:cNvPr>
          <p:cNvSpPr txBox="1"/>
          <p:nvPr/>
        </p:nvSpPr>
        <p:spPr>
          <a:xfrm>
            <a:off x="439946" y="6239889"/>
            <a:ext cx="3729487" cy="230832"/>
          </a:xfrm>
          <a:prstGeom prst="rect">
            <a:avLst/>
          </a:prstGeom>
          <a:noFill/>
        </p:spPr>
        <p:txBody>
          <a:bodyPr wrap="square" rtlCol="0">
            <a:spAutoFit/>
          </a:bodyPr>
          <a:lstStyle/>
          <a:p>
            <a:r>
              <a:rPr lang="fr-FR" sz="900" dirty="0"/>
              <a:t>Crédit illustration :  </a:t>
            </a:r>
            <a:r>
              <a:rPr lang="fr-FR" sz="900" i="0" u="none" strike="noStrike" dirty="0" err="1">
                <a:effectLst/>
                <a:latin typeface="__Inter_aa45b7"/>
              </a:rPr>
              <a:t>diana_mironenko</a:t>
            </a:r>
            <a:r>
              <a:rPr lang="fr-FR" sz="900" dirty="0"/>
              <a:t>/</a:t>
            </a:r>
            <a:r>
              <a:rPr lang="fr-FR" sz="900" dirty="0" err="1"/>
              <a:t>Freepik</a:t>
            </a:r>
            <a:endParaRPr lang="fr-FR" sz="900" dirty="0"/>
          </a:p>
        </p:txBody>
      </p:sp>
      <p:pic>
        <p:nvPicPr>
          <p:cNvPr id="9" name="Image 8">
            <a:extLst>
              <a:ext uri="{FF2B5EF4-FFF2-40B4-BE49-F238E27FC236}">
                <a16:creationId xmlns:a16="http://schemas.microsoft.com/office/drawing/2014/main" id="{818CF57A-9A05-7CEF-4566-8B1197AD209E}"/>
              </a:ext>
            </a:extLst>
          </p:cNvPr>
          <p:cNvPicPr>
            <a:picLocks noChangeAspect="1"/>
          </p:cNvPicPr>
          <p:nvPr/>
        </p:nvPicPr>
        <p:blipFill>
          <a:blip r:embed="rId3"/>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2343597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texte 3">
            <a:extLst>
              <a:ext uri="{FF2B5EF4-FFF2-40B4-BE49-F238E27FC236}">
                <a16:creationId xmlns:a16="http://schemas.microsoft.com/office/drawing/2014/main" id="{AFF4AA0B-54E2-5BFE-E98E-E89ECFBFDF32}"/>
              </a:ext>
            </a:extLst>
          </p:cNvPr>
          <p:cNvSpPr>
            <a:spLocks noGrp="1"/>
          </p:cNvSpPr>
          <p:nvPr>
            <p:ph type="body" sz="quarter" idx="10"/>
          </p:nvPr>
        </p:nvSpPr>
        <p:spPr/>
        <p:txBody>
          <a:bodyPr/>
          <a:lstStyle/>
          <a:p>
            <a:r>
              <a:rPr lang="fr-FR" dirty="0"/>
              <a:t>Développement de la marque employeur</a:t>
            </a:r>
          </a:p>
        </p:txBody>
      </p:sp>
      <p:sp>
        <p:nvSpPr>
          <p:cNvPr id="3" name="Espace réservé du texte 2">
            <a:extLst>
              <a:ext uri="{FF2B5EF4-FFF2-40B4-BE49-F238E27FC236}">
                <a16:creationId xmlns:a16="http://schemas.microsoft.com/office/drawing/2014/main" id="{0F784782-DA47-B78F-DA80-FE177AEB90A1}"/>
              </a:ext>
            </a:extLst>
          </p:cNvPr>
          <p:cNvSpPr>
            <a:spLocks noGrp="1"/>
          </p:cNvSpPr>
          <p:nvPr>
            <p:ph type="body" sz="quarter" idx="11"/>
          </p:nvPr>
        </p:nvSpPr>
        <p:spPr>
          <a:xfrm>
            <a:off x="1678897" y="1503683"/>
            <a:ext cx="9686015" cy="4450022"/>
          </a:xfrm>
        </p:spPr>
        <p:txBody>
          <a:bodyPr/>
          <a:lstStyle/>
          <a:p>
            <a:r>
              <a:rPr lang="fr-FR" dirty="0"/>
              <a:t>En s’impliquant de près ou de loin dans le sport , l’entreprise reflètera une image positive et dynamique</a:t>
            </a:r>
          </a:p>
          <a:p>
            <a:endParaRPr lang="fr-FR" dirty="0"/>
          </a:p>
          <a:p>
            <a:r>
              <a:rPr lang="fr-FR" dirty="0"/>
              <a:t>Le sport peut être un outil managérial en incorporant des notions de performance, de solidarité et de plaisir mais aussi comme outil de prévention pour faire face au stress et aux problèmes de santé du salarié</a:t>
            </a:r>
          </a:p>
        </p:txBody>
      </p:sp>
      <p:pic>
        <p:nvPicPr>
          <p:cNvPr id="6" name="Image 5">
            <a:extLst>
              <a:ext uri="{FF2B5EF4-FFF2-40B4-BE49-F238E27FC236}">
                <a16:creationId xmlns:a16="http://schemas.microsoft.com/office/drawing/2014/main" id="{209B774A-204C-E5BE-2EC4-59C515FD3BA7}"/>
              </a:ext>
            </a:extLst>
          </p:cNvPr>
          <p:cNvPicPr>
            <a:picLocks noChangeAspect="1"/>
          </p:cNvPicPr>
          <p:nvPr/>
        </p:nvPicPr>
        <p:blipFill>
          <a:blip r:embed="rId2"/>
          <a:stretch>
            <a:fillRect/>
          </a:stretch>
        </p:blipFill>
        <p:spPr>
          <a:xfrm>
            <a:off x="10535178" y="-41306"/>
            <a:ext cx="1659467" cy="874749"/>
          </a:xfrm>
          <a:prstGeom prst="rect">
            <a:avLst/>
          </a:prstGeom>
        </p:spPr>
      </p:pic>
      <p:pic>
        <p:nvPicPr>
          <p:cNvPr id="8" name="Image 7">
            <a:extLst>
              <a:ext uri="{FF2B5EF4-FFF2-40B4-BE49-F238E27FC236}">
                <a16:creationId xmlns:a16="http://schemas.microsoft.com/office/drawing/2014/main" id="{954064F8-2768-6AE5-829F-5A41DA4A8842}"/>
              </a:ext>
            </a:extLst>
          </p:cNvPr>
          <p:cNvPicPr>
            <a:picLocks noChangeAspect="1"/>
          </p:cNvPicPr>
          <p:nvPr/>
        </p:nvPicPr>
        <p:blipFill>
          <a:blip r:embed="rId3"/>
          <a:stretch>
            <a:fillRect/>
          </a:stretch>
        </p:blipFill>
        <p:spPr>
          <a:xfrm>
            <a:off x="4034157" y="3826934"/>
            <a:ext cx="4343609" cy="2897187"/>
          </a:xfrm>
          <a:prstGeom prst="rect">
            <a:avLst/>
          </a:prstGeom>
        </p:spPr>
      </p:pic>
      <p:sp>
        <p:nvSpPr>
          <p:cNvPr id="9" name="ZoneTexte 8">
            <a:extLst>
              <a:ext uri="{FF2B5EF4-FFF2-40B4-BE49-F238E27FC236}">
                <a16:creationId xmlns:a16="http://schemas.microsoft.com/office/drawing/2014/main" id="{6A3CCB88-319D-D007-C0F5-1091EE99FC6E}"/>
              </a:ext>
            </a:extLst>
          </p:cNvPr>
          <p:cNvSpPr txBox="1"/>
          <p:nvPr/>
        </p:nvSpPr>
        <p:spPr>
          <a:xfrm>
            <a:off x="439946" y="6239889"/>
            <a:ext cx="3729487" cy="230832"/>
          </a:xfrm>
          <a:prstGeom prst="rect">
            <a:avLst/>
          </a:prstGeom>
          <a:noFill/>
        </p:spPr>
        <p:txBody>
          <a:bodyPr wrap="square" rtlCol="0">
            <a:spAutoFit/>
          </a:bodyPr>
          <a:lstStyle/>
          <a:p>
            <a:r>
              <a:rPr lang="fr-FR" sz="900" dirty="0"/>
              <a:t>Crédit illustration : </a:t>
            </a:r>
            <a:r>
              <a:rPr lang="fr-FR" sz="900" dirty="0" err="1"/>
              <a:t>Freepik</a:t>
            </a:r>
            <a:endParaRPr lang="fr-FR" sz="900" dirty="0"/>
          </a:p>
        </p:txBody>
      </p:sp>
    </p:spTree>
    <p:extLst>
      <p:ext uri="{BB962C8B-B14F-4D97-AF65-F5344CB8AC3E}">
        <p14:creationId xmlns:p14="http://schemas.microsoft.com/office/powerpoint/2010/main" val="6780824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texte 5">
            <a:extLst>
              <a:ext uri="{FF2B5EF4-FFF2-40B4-BE49-F238E27FC236}">
                <a16:creationId xmlns:a16="http://schemas.microsoft.com/office/drawing/2014/main" id="{E6A195EC-917B-75C5-CB58-0A4EC5C6B495}"/>
              </a:ext>
            </a:extLst>
          </p:cNvPr>
          <p:cNvSpPr>
            <a:spLocks noGrp="1"/>
          </p:cNvSpPr>
          <p:nvPr>
            <p:ph type="body" sz="quarter" idx="10"/>
          </p:nvPr>
        </p:nvSpPr>
        <p:spPr/>
        <p:txBody>
          <a:bodyPr/>
          <a:lstStyle/>
          <a:p>
            <a:r>
              <a:rPr lang="fr-FR" dirty="0"/>
              <a:t>Un cercle d’optimisation</a:t>
            </a:r>
          </a:p>
        </p:txBody>
      </p:sp>
      <p:sp>
        <p:nvSpPr>
          <p:cNvPr id="10" name="ZoneTexte 9">
            <a:extLst>
              <a:ext uri="{FF2B5EF4-FFF2-40B4-BE49-F238E27FC236}">
                <a16:creationId xmlns:a16="http://schemas.microsoft.com/office/drawing/2014/main" id="{48AEE443-35AD-C5B2-71F4-88EA8419C61F}"/>
              </a:ext>
            </a:extLst>
          </p:cNvPr>
          <p:cNvSpPr txBox="1"/>
          <p:nvPr/>
        </p:nvSpPr>
        <p:spPr>
          <a:xfrm>
            <a:off x="9445666" y="3193540"/>
            <a:ext cx="2441275" cy="923330"/>
          </a:xfrm>
          <a:prstGeom prst="rect">
            <a:avLst/>
          </a:prstGeom>
          <a:solidFill>
            <a:srgbClr val="AFCB00"/>
          </a:solidFill>
        </p:spPr>
        <p:txBody>
          <a:bodyPr wrap="square" rtlCol="0">
            <a:spAutoFit/>
          </a:bodyPr>
          <a:lstStyle/>
          <a:p>
            <a:r>
              <a:rPr lang="fr-FR" dirty="0"/>
              <a:t>L’APS ferait diminuer le taux d’absentéisme en entreprise de 32% (FFS)</a:t>
            </a:r>
          </a:p>
        </p:txBody>
      </p:sp>
      <p:graphicFrame>
        <p:nvGraphicFramePr>
          <p:cNvPr id="11" name="Diagramme 10">
            <a:extLst>
              <a:ext uri="{FF2B5EF4-FFF2-40B4-BE49-F238E27FC236}">
                <a16:creationId xmlns:a16="http://schemas.microsoft.com/office/drawing/2014/main" id="{0C35E8BA-EC55-554C-80B5-C5CBC9F8667F}"/>
              </a:ext>
            </a:extLst>
          </p:cNvPr>
          <p:cNvGraphicFramePr/>
          <p:nvPr/>
        </p:nvGraphicFramePr>
        <p:xfrm>
          <a:off x="1317666" y="1187482"/>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2" name="Groupe 11">
            <a:extLst>
              <a:ext uri="{FF2B5EF4-FFF2-40B4-BE49-F238E27FC236}">
                <a16:creationId xmlns:a16="http://schemas.microsoft.com/office/drawing/2014/main" id="{5F8ECB03-8164-FF6E-EBC8-3E00AD1D76F3}"/>
              </a:ext>
            </a:extLst>
          </p:cNvPr>
          <p:cNvGrpSpPr/>
          <p:nvPr/>
        </p:nvGrpSpPr>
        <p:grpSpPr>
          <a:xfrm>
            <a:off x="4506992" y="2937370"/>
            <a:ext cx="1918890" cy="1918890"/>
            <a:chOff x="3104554" y="1749888"/>
            <a:chExt cx="1918890" cy="1918890"/>
          </a:xfrm>
        </p:grpSpPr>
        <p:sp>
          <p:nvSpPr>
            <p:cNvPr id="13" name="Ellipse 12">
              <a:extLst>
                <a:ext uri="{FF2B5EF4-FFF2-40B4-BE49-F238E27FC236}">
                  <a16:creationId xmlns:a16="http://schemas.microsoft.com/office/drawing/2014/main" id="{89B1ABFD-7745-A6E3-7112-14FAF4C5BE08}"/>
                </a:ext>
              </a:extLst>
            </p:cNvPr>
            <p:cNvSpPr/>
            <p:nvPr/>
          </p:nvSpPr>
          <p:spPr>
            <a:xfrm>
              <a:off x="3104554" y="1749888"/>
              <a:ext cx="1918890" cy="191889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fr-FR"/>
            </a:p>
          </p:txBody>
        </p:sp>
        <p:sp>
          <p:nvSpPr>
            <p:cNvPr id="14" name="Ellipse 4">
              <a:extLst>
                <a:ext uri="{FF2B5EF4-FFF2-40B4-BE49-F238E27FC236}">
                  <a16:creationId xmlns:a16="http://schemas.microsoft.com/office/drawing/2014/main" id="{48ED849E-892E-1753-6810-471126F93192}"/>
                </a:ext>
              </a:extLst>
            </p:cNvPr>
            <p:cNvSpPr txBox="1"/>
            <p:nvPr/>
          </p:nvSpPr>
          <p:spPr>
            <a:xfrm>
              <a:off x="3385569" y="2030903"/>
              <a:ext cx="1356860" cy="135686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fr-FR" sz="1700" kern="1200" dirty="0"/>
                <a:t>Cercle d’optimisation</a:t>
              </a:r>
            </a:p>
          </p:txBody>
        </p:sp>
      </p:grpSp>
      <p:pic>
        <p:nvPicPr>
          <p:cNvPr id="2" name="Image 1">
            <a:extLst>
              <a:ext uri="{FF2B5EF4-FFF2-40B4-BE49-F238E27FC236}">
                <a16:creationId xmlns:a16="http://schemas.microsoft.com/office/drawing/2014/main" id="{AE459C47-E0BE-FAB6-E330-B6889A79EC71}"/>
              </a:ext>
            </a:extLst>
          </p:cNvPr>
          <p:cNvPicPr>
            <a:picLocks noChangeAspect="1"/>
          </p:cNvPicPr>
          <p:nvPr/>
        </p:nvPicPr>
        <p:blipFill>
          <a:blip r:embed="rId7"/>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3929352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3 - Mise en œuvre des activités physiques en entreprise</a:t>
            </a:r>
          </a:p>
        </p:txBody>
      </p:sp>
    </p:spTree>
    <p:extLst>
      <p:ext uri="{BB962C8B-B14F-4D97-AF65-F5344CB8AC3E}">
        <p14:creationId xmlns:p14="http://schemas.microsoft.com/office/powerpoint/2010/main" val="2045752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a:xfrm>
            <a:off x="828445" y="396069"/>
            <a:ext cx="10889421" cy="563301"/>
          </a:xfrm>
        </p:spPr>
        <p:txBody>
          <a:bodyPr/>
          <a:lstStyle/>
          <a:p>
            <a:r>
              <a:rPr lang="fr-FR" dirty="0"/>
              <a:t>Mise en œuvre des activités physiques en entreprise</a:t>
            </a:r>
          </a:p>
        </p:txBody>
      </p:sp>
      <p:sp>
        <p:nvSpPr>
          <p:cNvPr id="3" name="Espace réservé du texte 2">
            <a:extLst>
              <a:ext uri="{FF2B5EF4-FFF2-40B4-BE49-F238E27FC236}">
                <a16:creationId xmlns:a16="http://schemas.microsoft.com/office/drawing/2014/main" id="{1104C62D-72CB-77AC-BEE5-8D44568F9F99}"/>
              </a:ext>
            </a:extLst>
          </p:cNvPr>
          <p:cNvSpPr>
            <a:spLocks noGrp="1"/>
          </p:cNvSpPr>
          <p:nvPr>
            <p:ph type="body" sz="quarter" idx="11"/>
          </p:nvPr>
        </p:nvSpPr>
        <p:spPr/>
        <p:txBody>
          <a:bodyPr/>
          <a:lstStyle/>
          <a:p>
            <a:r>
              <a:rPr lang="fr-FR" dirty="0"/>
              <a:t>Encadrement</a:t>
            </a:r>
          </a:p>
        </p:txBody>
      </p:sp>
    </p:spTree>
    <p:extLst>
      <p:ext uri="{BB962C8B-B14F-4D97-AF65-F5344CB8AC3E}">
        <p14:creationId xmlns:p14="http://schemas.microsoft.com/office/powerpoint/2010/main" val="327523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Points de vigilance</a:t>
            </a:r>
          </a:p>
        </p:txBody>
      </p:sp>
      <p:sp>
        <p:nvSpPr>
          <p:cNvPr id="3" name="Espace réservé du texte 2"/>
          <p:cNvSpPr>
            <a:spLocks noGrp="1"/>
          </p:cNvSpPr>
          <p:nvPr>
            <p:ph type="body" sz="quarter" idx="11"/>
          </p:nvPr>
        </p:nvSpPr>
        <p:spPr>
          <a:xfrm>
            <a:off x="980763" y="1340465"/>
            <a:ext cx="10384149" cy="4450022"/>
          </a:xfrm>
        </p:spPr>
        <p:txBody>
          <a:bodyPr/>
          <a:lstStyle/>
          <a:p>
            <a:r>
              <a:rPr lang="fr-FR" dirty="0"/>
              <a:t>Importance de la qualification du personnel intervenant</a:t>
            </a:r>
          </a:p>
          <a:p>
            <a:pPr lvl="1">
              <a:buFont typeface="Wingdings" panose="05000000000000000000" pitchFamily="2" charset="2"/>
              <a:buChar char="Ø"/>
            </a:pPr>
            <a:r>
              <a:rPr lang="fr-FR" b="1" dirty="0"/>
              <a:t>Importance de la détention d’une carte professionnelle !</a:t>
            </a:r>
          </a:p>
          <a:p>
            <a:pPr lvl="2">
              <a:buFont typeface="Wingdings" panose="05000000000000000000" pitchFamily="2" charset="2"/>
              <a:buChar char="Ø"/>
            </a:pPr>
            <a:endParaRPr lang="fr-FR" b="1" dirty="0"/>
          </a:p>
          <a:p>
            <a:pPr lvl="2">
              <a:buFont typeface="Wingdings" panose="05000000000000000000" pitchFamily="2" charset="2"/>
              <a:buChar char="Ø"/>
            </a:pPr>
            <a:endParaRPr lang="fr-FR" b="1" dirty="0"/>
          </a:p>
          <a:p>
            <a:pPr marL="914400" lvl="2" indent="0">
              <a:buNone/>
            </a:pPr>
            <a:endParaRPr lang="fr-FR" b="1" dirty="0"/>
          </a:p>
          <a:p>
            <a:pPr marL="914400" lvl="2" indent="0">
              <a:buNone/>
            </a:pPr>
            <a:endParaRPr lang="fr-FR" b="1" dirty="0"/>
          </a:p>
          <a:p>
            <a:pPr marL="914400" lvl="2" indent="0">
              <a:buNone/>
            </a:pPr>
            <a:endParaRPr lang="fr-FR" b="1" dirty="0"/>
          </a:p>
          <a:p>
            <a:pPr lvl="1"/>
            <a:endParaRPr lang="fr-FR" dirty="0"/>
          </a:p>
          <a:p>
            <a:pPr lvl="1"/>
            <a:endParaRPr lang="fr-FR" dirty="0"/>
          </a:p>
          <a:p>
            <a:pPr lvl="1"/>
            <a:r>
              <a:rPr lang="fr-FR" dirty="0"/>
              <a:t>La promotion des APS en milieu professionnel repose sur le principe du </a:t>
            </a:r>
            <a:r>
              <a:rPr lang="fr-FR" b="1" dirty="0"/>
              <a:t>volontariat</a:t>
            </a:r>
          </a:p>
          <a:p>
            <a:pPr lvl="1"/>
            <a:r>
              <a:rPr lang="fr-FR" dirty="0"/>
              <a:t>Prévoir un </a:t>
            </a:r>
            <a:r>
              <a:rPr lang="fr-FR" b="1" dirty="0"/>
              <a:t>espace</a:t>
            </a:r>
            <a:r>
              <a:rPr lang="fr-FR" dirty="0"/>
              <a:t> </a:t>
            </a:r>
            <a:r>
              <a:rPr lang="fr-FR" b="1" dirty="0"/>
              <a:t>confortable</a:t>
            </a:r>
            <a:r>
              <a:rPr lang="fr-FR" dirty="0"/>
              <a:t> pour la pratique d’une APS en groupe</a:t>
            </a:r>
          </a:p>
          <a:p>
            <a:pPr lvl="1"/>
            <a:r>
              <a:rPr lang="fr-FR" dirty="0"/>
              <a:t>Avoir à </a:t>
            </a:r>
            <a:r>
              <a:rPr lang="fr-FR" b="1" dirty="0"/>
              <a:t>proximité</a:t>
            </a:r>
            <a:r>
              <a:rPr lang="fr-FR" dirty="0"/>
              <a:t> le nécessaire pour apporter les premiers secours : trousse de secours, défibrillateur et téléphone(s)</a:t>
            </a:r>
          </a:p>
        </p:txBody>
      </p:sp>
      <p:pic>
        <p:nvPicPr>
          <p:cNvPr id="1026" name="Picture 2" descr="Images de Activite Physique – Téléchargement gratuit sur Freepi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9921" y="1845331"/>
            <a:ext cx="3284629" cy="218800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1C285CE6-E9DB-2626-84A9-18B450D2D8D7}"/>
              </a:ext>
            </a:extLst>
          </p:cNvPr>
          <p:cNvSpPr txBox="1"/>
          <p:nvPr/>
        </p:nvSpPr>
        <p:spPr>
          <a:xfrm>
            <a:off x="4004839" y="6477602"/>
            <a:ext cx="3729487" cy="253916"/>
          </a:xfrm>
          <a:prstGeom prst="rect">
            <a:avLst/>
          </a:prstGeom>
          <a:noFill/>
        </p:spPr>
        <p:txBody>
          <a:bodyPr wrap="square" rtlCol="0">
            <a:spAutoFit/>
          </a:bodyPr>
          <a:lstStyle/>
          <a:p>
            <a:r>
              <a:rPr lang="fr-FR" sz="900" dirty="0"/>
              <a:t>Crédit illustration : </a:t>
            </a:r>
            <a:r>
              <a:rPr lang="fr-FR" sz="1050" b="0" i="0" dirty="0" err="1">
                <a:solidFill>
                  <a:srgbClr val="374957"/>
                </a:solidFill>
                <a:effectLst/>
                <a:highlight>
                  <a:srgbClr val="FFFFFF"/>
                </a:highlight>
                <a:latin typeface="Inter"/>
              </a:rPr>
              <a:t>Freepik</a:t>
            </a:r>
            <a:endParaRPr lang="fr-FR" sz="900" dirty="0"/>
          </a:p>
        </p:txBody>
      </p:sp>
      <p:pic>
        <p:nvPicPr>
          <p:cNvPr id="4" name="Image 3"/>
          <p:cNvPicPr>
            <a:picLocks noChangeAspect="1"/>
          </p:cNvPicPr>
          <p:nvPr/>
        </p:nvPicPr>
        <p:blipFill rotWithShape="1">
          <a:blip r:embed="rId4"/>
          <a:srcRect l="23062" t="36857" r="24409" b="41228"/>
          <a:stretch/>
        </p:blipFill>
        <p:spPr>
          <a:xfrm>
            <a:off x="1650444" y="2213256"/>
            <a:ext cx="6837586" cy="1604553"/>
          </a:xfrm>
          <a:prstGeom prst="rect">
            <a:avLst/>
          </a:prstGeom>
        </p:spPr>
      </p:pic>
      <p:sp>
        <p:nvSpPr>
          <p:cNvPr id="6" name="Rectangle 5"/>
          <p:cNvSpPr/>
          <p:nvPr/>
        </p:nvSpPr>
        <p:spPr>
          <a:xfrm>
            <a:off x="1456789" y="3817809"/>
            <a:ext cx="3643883" cy="307777"/>
          </a:xfrm>
          <a:prstGeom prst="rect">
            <a:avLst/>
          </a:prstGeom>
        </p:spPr>
        <p:txBody>
          <a:bodyPr wrap="none">
            <a:spAutoFit/>
          </a:bodyPr>
          <a:lstStyle/>
          <a:p>
            <a:r>
              <a:rPr lang="fr-FR" sz="1400" dirty="0">
                <a:hlinkClick r:id="rId5"/>
              </a:rPr>
              <a:t>https://www.sports.gouv.fr/educateurs-sportifs</a:t>
            </a:r>
            <a:endParaRPr lang="fr-FR" sz="1400" dirty="0"/>
          </a:p>
        </p:txBody>
      </p:sp>
      <p:pic>
        <p:nvPicPr>
          <p:cNvPr id="7" name="Image 6">
            <a:extLst>
              <a:ext uri="{FF2B5EF4-FFF2-40B4-BE49-F238E27FC236}">
                <a16:creationId xmlns:a16="http://schemas.microsoft.com/office/drawing/2014/main" id="{BCED0530-B03F-5DC3-C823-430F2B5984C6}"/>
              </a:ext>
            </a:extLst>
          </p:cNvPr>
          <p:cNvPicPr>
            <a:picLocks noChangeAspect="1"/>
          </p:cNvPicPr>
          <p:nvPr/>
        </p:nvPicPr>
        <p:blipFill>
          <a:blip r:embed="rId6"/>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26529978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Les bonnes questions à se poser</a:t>
            </a:r>
          </a:p>
        </p:txBody>
      </p:sp>
      <p:sp>
        <p:nvSpPr>
          <p:cNvPr id="3" name="Espace réservé du texte 2"/>
          <p:cNvSpPr>
            <a:spLocks noGrp="1"/>
          </p:cNvSpPr>
          <p:nvPr>
            <p:ph type="body" sz="quarter" idx="11"/>
          </p:nvPr>
        </p:nvSpPr>
        <p:spPr>
          <a:xfrm>
            <a:off x="980763" y="1157208"/>
            <a:ext cx="10384149" cy="5320394"/>
          </a:xfrm>
        </p:spPr>
        <p:txBody>
          <a:bodyPr/>
          <a:lstStyle/>
          <a:p>
            <a:r>
              <a:rPr lang="fr-FR" dirty="0"/>
              <a:t>Objectif(s) de ces encadrements : </a:t>
            </a:r>
          </a:p>
          <a:p>
            <a:pPr lvl="1"/>
            <a:r>
              <a:rPr lang="fr-FR" dirty="0"/>
              <a:t>Limiter la sédentarité ? </a:t>
            </a:r>
          </a:p>
          <a:p>
            <a:pPr lvl="1"/>
            <a:r>
              <a:rPr lang="fr-FR" dirty="0"/>
              <a:t>Augmenter l’AP ?</a:t>
            </a:r>
          </a:p>
          <a:p>
            <a:pPr lvl="1"/>
            <a:r>
              <a:rPr lang="fr-FR" dirty="0"/>
              <a:t>…</a:t>
            </a:r>
          </a:p>
          <a:p>
            <a:r>
              <a:rPr lang="fr-FR" dirty="0"/>
              <a:t>Organisation de l’encadrement </a:t>
            </a:r>
            <a:r>
              <a:rPr lang="fr-FR" dirty="0">
                <a:sym typeface="Wingdings" panose="05000000000000000000" pitchFamily="2" charset="2"/>
              </a:rPr>
              <a:t>: </a:t>
            </a:r>
          </a:p>
          <a:p>
            <a:pPr lvl="1"/>
            <a:r>
              <a:rPr lang="fr-FR" dirty="0">
                <a:sym typeface="Wingdings" panose="05000000000000000000" pitchFamily="2" charset="2"/>
              </a:rPr>
              <a:t>Initiation puis autonomie ? </a:t>
            </a:r>
          </a:p>
          <a:p>
            <a:pPr lvl="1"/>
            <a:r>
              <a:rPr lang="fr-FR" dirty="0">
                <a:sym typeface="Wingdings" panose="05000000000000000000" pitchFamily="2" charset="2"/>
              </a:rPr>
              <a:t>Fréquence par semaine ?</a:t>
            </a:r>
          </a:p>
          <a:p>
            <a:r>
              <a:rPr lang="fr-FR" dirty="0">
                <a:sym typeface="Wingdings" panose="05000000000000000000" pitchFamily="2" charset="2"/>
              </a:rPr>
              <a:t>Pérennisation de l’action d’APS :</a:t>
            </a:r>
          </a:p>
          <a:p>
            <a:pPr lvl="1"/>
            <a:r>
              <a:rPr lang="fr-FR" dirty="0">
                <a:sym typeface="Wingdings" panose="05000000000000000000" pitchFamily="2" charset="2"/>
              </a:rPr>
              <a:t>Qui assure le suivi en interne ?</a:t>
            </a:r>
          </a:p>
          <a:p>
            <a:pPr lvl="2"/>
            <a:r>
              <a:rPr lang="fr-FR" dirty="0">
                <a:sym typeface="Wingdings" panose="05000000000000000000" pitchFamily="2" charset="2"/>
              </a:rPr>
              <a:t>Direction</a:t>
            </a:r>
          </a:p>
          <a:p>
            <a:pPr lvl="2"/>
            <a:r>
              <a:rPr lang="fr-FR" dirty="0">
                <a:sym typeface="Wingdings" panose="05000000000000000000" pitchFamily="2" charset="2"/>
              </a:rPr>
              <a:t>Salarié(s) moteur(s) et représentant(s) du personnel </a:t>
            </a:r>
          </a:p>
          <a:p>
            <a:pPr lvl="1"/>
            <a:r>
              <a:rPr lang="fr-FR" dirty="0"/>
              <a:t>Suivi de l’encadrement </a:t>
            </a:r>
            <a:r>
              <a:rPr lang="fr-FR" dirty="0">
                <a:sym typeface="Wingdings" panose="05000000000000000000" pitchFamily="2" charset="2"/>
              </a:rPr>
              <a:t> fréquence du suivi ? </a:t>
            </a:r>
          </a:p>
          <a:p>
            <a:pPr lvl="2"/>
            <a:r>
              <a:rPr lang="fr-FR" dirty="0">
                <a:sym typeface="Wingdings" panose="05000000000000000000" pitchFamily="2" charset="2"/>
              </a:rPr>
              <a:t>1 fois par mois ?</a:t>
            </a:r>
          </a:p>
          <a:p>
            <a:pPr lvl="2"/>
            <a:r>
              <a:rPr lang="fr-FR" dirty="0">
                <a:sym typeface="Wingdings" panose="05000000000000000000" pitchFamily="2" charset="2"/>
              </a:rPr>
              <a:t>1 fois tous les 3 mois ?</a:t>
            </a:r>
            <a:endParaRPr lang="fr-FR" dirty="0"/>
          </a:p>
          <a:p>
            <a:pPr marL="0" indent="0">
              <a:buNone/>
            </a:pPr>
            <a:endParaRPr lang="fr-FR" dirty="0"/>
          </a:p>
          <a:p>
            <a:endParaRPr lang="fr-FR" dirty="0"/>
          </a:p>
          <a:p>
            <a:endParaRPr lang="fr-FR" dirty="0"/>
          </a:p>
        </p:txBody>
      </p:sp>
      <p:pic>
        <p:nvPicPr>
          <p:cNvPr id="4" name="Picture 2" descr="Vecteurs et illustrations de Ergonomie Au Travail en téléchargement gratuit  | Freepi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9974" y="959370"/>
            <a:ext cx="2692860" cy="2692860"/>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a:extLst>
              <a:ext uri="{FF2B5EF4-FFF2-40B4-BE49-F238E27FC236}">
                <a16:creationId xmlns:a16="http://schemas.microsoft.com/office/drawing/2014/main" id="{1C285CE6-E9DB-2626-84A9-18B450D2D8D7}"/>
              </a:ext>
            </a:extLst>
          </p:cNvPr>
          <p:cNvSpPr txBox="1"/>
          <p:nvPr/>
        </p:nvSpPr>
        <p:spPr>
          <a:xfrm>
            <a:off x="4004839" y="6477602"/>
            <a:ext cx="3729487" cy="253916"/>
          </a:xfrm>
          <a:prstGeom prst="rect">
            <a:avLst/>
          </a:prstGeom>
          <a:noFill/>
        </p:spPr>
        <p:txBody>
          <a:bodyPr wrap="square" rtlCol="0">
            <a:spAutoFit/>
          </a:bodyPr>
          <a:lstStyle/>
          <a:p>
            <a:r>
              <a:rPr lang="fr-FR" sz="900" dirty="0"/>
              <a:t>Crédit illustrations : </a:t>
            </a:r>
            <a:r>
              <a:rPr lang="fr-FR" sz="1050" b="0" i="0" dirty="0" err="1">
                <a:solidFill>
                  <a:srgbClr val="374957"/>
                </a:solidFill>
                <a:effectLst/>
                <a:highlight>
                  <a:srgbClr val="FFFFFF"/>
                </a:highlight>
                <a:latin typeface="Inter"/>
              </a:rPr>
              <a:t>Freepik</a:t>
            </a:r>
            <a:endParaRPr lang="fr-FR" sz="900" dirty="0"/>
          </a:p>
        </p:txBody>
      </p:sp>
      <p:pic>
        <p:nvPicPr>
          <p:cNvPr id="6" name="Picture 2" descr="Personnes yoga en plein air dans un style pla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3878" y="3736299"/>
            <a:ext cx="2785052" cy="2068769"/>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a:extLst>
              <a:ext uri="{FF2B5EF4-FFF2-40B4-BE49-F238E27FC236}">
                <a16:creationId xmlns:a16="http://schemas.microsoft.com/office/drawing/2014/main" id="{877F166F-4781-FEFD-892B-9253E39C301B}"/>
              </a:ext>
            </a:extLst>
          </p:cNvPr>
          <p:cNvPicPr>
            <a:picLocks noChangeAspect="1"/>
          </p:cNvPicPr>
          <p:nvPr/>
        </p:nvPicPr>
        <p:blipFill>
          <a:blip r:embed="rId5"/>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1561005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Progressivité et finalités</a:t>
            </a:r>
          </a:p>
        </p:txBody>
      </p:sp>
      <p:sp>
        <p:nvSpPr>
          <p:cNvPr id="3" name="Espace réservé du texte 2"/>
          <p:cNvSpPr>
            <a:spLocks noGrp="1"/>
          </p:cNvSpPr>
          <p:nvPr>
            <p:ph type="body" sz="quarter" idx="11"/>
          </p:nvPr>
        </p:nvSpPr>
        <p:spPr>
          <a:xfrm>
            <a:off x="980763" y="1157208"/>
            <a:ext cx="10384149" cy="4450022"/>
          </a:xfrm>
        </p:spPr>
        <p:txBody>
          <a:bodyPr/>
          <a:lstStyle/>
          <a:p>
            <a:r>
              <a:rPr lang="fr-FR" b="1" u="sng" dirty="0">
                <a:sym typeface="Wingdings" panose="05000000000000000000" pitchFamily="2" charset="2"/>
              </a:rPr>
              <a:t>Progressivité :</a:t>
            </a:r>
            <a:r>
              <a:rPr lang="fr-FR" b="1" dirty="0">
                <a:sym typeface="Wingdings" panose="05000000000000000000" pitchFamily="2" charset="2"/>
              </a:rPr>
              <a:t> </a:t>
            </a:r>
            <a:r>
              <a:rPr lang="fr-FR" dirty="0">
                <a:sym typeface="Wingdings" panose="05000000000000000000" pitchFamily="2" charset="2"/>
              </a:rPr>
              <a:t>difficulté APS en phase avec le niveau des salariés volontaires </a:t>
            </a:r>
          </a:p>
          <a:p>
            <a:endParaRPr lang="fr-FR" dirty="0"/>
          </a:p>
          <a:p>
            <a:r>
              <a:rPr lang="fr-FR" b="1" u="sng" dirty="0"/>
              <a:t>Finalité(s) :</a:t>
            </a:r>
            <a:r>
              <a:rPr lang="fr-FR" b="1" dirty="0"/>
              <a:t> </a:t>
            </a:r>
            <a:r>
              <a:rPr lang="fr-FR" dirty="0"/>
              <a:t>avoir une </a:t>
            </a:r>
            <a:r>
              <a:rPr lang="fr-FR" b="1" dirty="0"/>
              <a:t>AP Adaptée</a:t>
            </a:r>
            <a:r>
              <a:rPr lang="fr-FR" dirty="0"/>
              <a:t>, en phase avec vos </a:t>
            </a:r>
            <a:r>
              <a:rPr lang="fr-FR" b="1" u="sng" dirty="0"/>
              <a:t>activités</a:t>
            </a:r>
            <a:r>
              <a:rPr lang="fr-FR" dirty="0"/>
              <a:t> et </a:t>
            </a:r>
            <a:r>
              <a:rPr lang="fr-FR" b="1" u="sng" dirty="0"/>
              <a:t>contraintes</a:t>
            </a:r>
            <a:r>
              <a:rPr lang="fr-FR" dirty="0"/>
              <a:t> </a:t>
            </a:r>
            <a:r>
              <a:rPr lang="fr-FR" b="1" u="sng" dirty="0"/>
              <a:t>professionnelles</a:t>
            </a:r>
            <a:r>
              <a:rPr lang="fr-FR" dirty="0"/>
              <a:t> (salariés + direction) </a:t>
            </a:r>
          </a:p>
          <a:p>
            <a:pPr marL="0" indent="0">
              <a:buNone/>
            </a:pPr>
            <a:endParaRPr lang="fr-FR" dirty="0"/>
          </a:p>
          <a:p>
            <a:endParaRPr lang="fr-FR" dirty="0"/>
          </a:p>
          <a:p>
            <a:endParaRPr lang="fr-FR" dirty="0"/>
          </a:p>
        </p:txBody>
      </p:sp>
      <p:sp>
        <p:nvSpPr>
          <p:cNvPr id="7" name="ZoneTexte 6">
            <a:extLst>
              <a:ext uri="{FF2B5EF4-FFF2-40B4-BE49-F238E27FC236}">
                <a16:creationId xmlns:a16="http://schemas.microsoft.com/office/drawing/2014/main" id="{1C285CE6-E9DB-2626-84A9-18B450D2D8D7}"/>
              </a:ext>
            </a:extLst>
          </p:cNvPr>
          <p:cNvSpPr txBox="1"/>
          <p:nvPr/>
        </p:nvSpPr>
        <p:spPr>
          <a:xfrm>
            <a:off x="4004839" y="6477602"/>
            <a:ext cx="3729487" cy="253916"/>
          </a:xfrm>
          <a:prstGeom prst="rect">
            <a:avLst/>
          </a:prstGeom>
          <a:noFill/>
        </p:spPr>
        <p:txBody>
          <a:bodyPr wrap="square" rtlCol="0">
            <a:spAutoFit/>
          </a:bodyPr>
          <a:lstStyle/>
          <a:p>
            <a:r>
              <a:rPr lang="fr-FR" sz="900" dirty="0"/>
              <a:t>Crédit illustration : </a:t>
            </a:r>
            <a:r>
              <a:rPr lang="fr-FR" sz="1050" b="0" i="0" dirty="0" err="1">
                <a:solidFill>
                  <a:srgbClr val="374957"/>
                </a:solidFill>
                <a:effectLst/>
                <a:highlight>
                  <a:srgbClr val="FFFFFF"/>
                </a:highlight>
                <a:latin typeface="Inter"/>
              </a:rPr>
              <a:t>Freepik</a:t>
            </a:r>
            <a:endParaRPr lang="fr-FR" sz="900" dirty="0"/>
          </a:p>
        </p:txBody>
      </p:sp>
      <p:pic>
        <p:nvPicPr>
          <p:cNvPr id="4098" name="Picture 2" descr="Personnages masculins et féminins faisant de l'exercice sur le lieu de travail accroupis et étirant le corps, les bras et les jamb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8257" y="3058127"/>
            <a:ext cx="5962650" cy="3419475"/>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a:extLst>
              <a:ext uri="{FF2B5EF4-FFF2-40B4-BE49-F238E27FC236}">
                <a16:creationId xmlns:a16="http://schemas.microsoft.com/office/drawing/2014/main" id="{BA92F53B-9836-41DE-FEF2-467F580F1780}"/>
              </a:ext>
            </a:extLst>
          </p:cNvPr>
          <p:cNvPicPr>
            <a:picLocks noChangeAspect="1"/>
          </p:cNvPicPr>
          <p:nvPr/>
        </p:nvPicPr>
        <p:blipFill>
          <a:blip r:embed="rId4"/>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36810307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a:xfrm>
            <a:off x="828445" y="396069"/>
            <a:ext cx="10847087" cy="563301"/>
          </a:xfrm>
        </p:spPr>
        <p:txBody>
          <a:bodyPr/>
          <a:lstStyle/>
          <a:p>
            <a:r>
              <a:rPr lang="fr-FR" dirty="0"/>
              <a:t>Mise en œuvre des activités physiques en entreprise</a:t>
            </a:r>
          </a:p>
        </p:txBody>
      </p:sp>
      <p:sp>
        <p:nvSpPr>
          <p:cNvPr id="3" name="Espace réservé du texte 2">
            <a:extLst>
              <a:ext uri="{FF2B5EF4-FFF2-40B4-BE49-F238E27FC236}">
                <a16:creationId xmlns:a16="http://schemas.microsoft.com/office/drawing/2014/main" id="{EEC7EE6A-E62B-BF6E-8B19-2134D191CDD6}"/>
              </a:ext>
            </a:extLst>
          </p:cNvPr>
          <p:cNvSpPr>
            <a:spLocks noGrp="1"/>
          </p:cNvSpPr>
          <p:nvPr>
            <p:ph type="body" sz="quarter" idx="11"/>
          </p:nvPr>
        </p:nvSpPr>
        <p:spPr>
          <a:xfrm>
            <a:off x="0" y="3314932"/>
            <a:ext cx="12192000" cy="633413"/>
          </a:xfrm>
        </p:spPr>
        <p:txBody>
          <a:bodyPr/>
          <a:lstStyle/>
          <a:p>
            <a:r>
              <a:rPr lang="fr-FR" dirty="0"/>
              <a:t>Le rôle du service de prévention et de santé au travail </a:t>
            </a:r>
            <a:br>
              <a:rPr lang="fr-FR" dirty="0"/>
            </a:br>
            <a:r>
              <a:rPr lang="fr-FR" dirty="0"/>
              <a:t>interentreprises (SPSTI)</a:t>
            </a:r>
          </a:p>
        </p:txBody>
      </p:sp>
    </p:spTree>
    <p:extLst>
      <p:ext uri="{BB962C8B-B14F-4D97-AF65-F5344CB8AC3E}">
        <p14:creationId xmlns:p14="http://schemas.microsoft.com/office/powerpoint/2010/main" val="31144279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La promotion de l’APS : une mission du SPSTI</a:t>
            </a:r>
          </a:p>
        </p:txBody>
      </p:sp>
      <p:sp>
        <p:nvSpPr>
          <p:cNvPr id="3" name="Espace réservé du texte 2"/>
          <p:cNvSpPr>
            <a:spLocks noGrp="1"/>
          </p:cNvSpPr>
          <p:nvPr>
            <p:ph type="body" sz="quarter" idx="11"/>
          </p:nvPr>
        </p:nvSpPr>
        <p:spPr>
          <a:xfrm>
            <a:off x="973451" y="1134974"/>
            <a:ext cx="9686015" cy="5128666"/>
          </a:xfrm>
        </p:spPr>
        <p:txBody>
          <a:bodyPr/>
          <a:lstStyle/>
          <a:p>
            <a:r>
              <a:rPr lang="fr-FR" dirty="0"/>
              <a:t>Fait partie des missions des SPSTI : renforcement volet santé publique</a:t>
            </a:r>
          </a:p>
          <a:p>
            <a:pPr lvl="1"/>
            <a:r>
              <a:rPr lang="fr-FR" dirty="0"/>
              <a:t>Promotion sur les bénéfices des APS (Loi n°2021-1018 du 2 août 2021)</a:t>
            </a:r>
          </a:p>
          <a:p>
            <a:r>
              <a:rPr lang="fr-FR" dirty="0"/>
              <a:t>Demandez l’avis de votre médecin du travail : orienter les objectifs à cibler et à ajuster avec l’intervenant, conseils…</a:t>
            </a:r>
          </a:p>
          <a:p>
            <a:pPr defTabSz="1219170">
              <a:defRPr/>
            </a:pPr>
            <a:r>
              <a:rPr lang="fr-FR" altLang="fr-FR" dirty="0"/>
              <a:t>Actions de sensibilisation, d’information et de formation :</a:t>
            </a:r>
          </a:p>
          <a:p>
            <a:pPr lvl="1" defTabSz="1219170">
              <a:defRPr/>
            </a:pPr>
            <a:r>
              <a:rPr lang="fr-FR" altLang="fr-FR" dirty="0"/>
              <a:t>Informer sur les enjeux de santé sur l’inclusion du mouvement au quotidien</a:t>
            </a:r>
          </a:p>
          <a:p>
            <a:pPr lvl="1" defTabSz="1219170">
              <a:defRPr/>
            </a:pPr>
            <a:r>
              <a:rPr lang="fr-FR" altLang="fr-FR" dirty="0"/>
              <a:t>Combattre les idées reçues en entreprise (Sport ≠ Activité Physique)</a:t>
            </a:r>
          </a:p>
          <a:p>
            <a:r>
              <a:rPr lang="fr-FR" dirty="0"/>
              <a:t>Il peut exister plusieurs cas de figure pour les SPSTI, dont ces 2 exemples : </a:t>
            </a:r>
          </a:p>
          <a:p>
            <a:pPr lvl="1"/>
            <a:r>
              <a:rPr lang="fr-FR" dirty="0"/>
              <a:t>Soit ils possèdent un ou plusieurs professionnels du domaine des APS pour vous accompagner dans la mise en place de ce type de démarches.</a:t>
            </a:r>
          </a:p>
          <a:p>
            <a:pPr lvl="1"/>
            <a:r>
              <a:rPr lang="fr-FR" dirty="0"/>
              <a:t>Soit, en cas de partenariats existants, ils peuvent vous orienter vers des organismes ou entreprises certifiés, disposant de professionnels habilités à encadrer les APS.</a:t>
            </a:r>
          </a:p>
        </p:txBody>
      </p:sp>
      <p:pic>
        <p:nvPicPr>
          <p:cNvPr id="1026" name="Picture 2" descr="https://img.freepik.com/vecteurs-libre/illustration-concept-medecin_114360-1230.jpg?t=st=1739179053~exp=1739182653~hmac=d0a5d9bba9c338daf1188ae0cb52c85c9b2384ef7449b485f0aeffb22a11a469&amp;w=7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5862" y="2972374"/>
            <a:ext cx="1725374" cy="172537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1C285CE6-E9DB-2626-84A9-18B450D2D8D7}"/>
              </a:ext>
            </a:extLst>
          </p:cNvPr>
          <p:cNvSpPr txBox="1"/>
          <p:nvPr/>
        </p:nvSpPr>
        <p:spPr>
          <a:xfrm>
            <a:off x="4004839" y="6592396"/>
            <a:ext cx="3729487" cy="253916"/>
          </a:xfrm>
          <a:prstGeom prst="rect">
            <a:avLst/>
          </a:prstGeom>
          <a:noFill/>
        </p:spPr>
        <p:txBody>
          <a:bodyPr wrap="square" rtlCol="0">
            <a:spAutoFit/>
          </a:bodyPr>
          <a:lstStyle/>
          <a:p>
            <a:r>
              <a:rPr lang="fr-FR" sz="900" dirty="0"/>
              <a:t>Crédit illustration : </a:t>
            </a:r>
            <a:r>
              <a:rPr lang="fr-FR" sz="1050" b="0" i="0" dirty="0" err="1">
                <a:solidFill>
                  <a:srgbClr val="374957"/>
                </a:solidFill>
                <a:effectLst/>
                <a:highlight>
                  <a:srgbClr val="FFFFFF"/>
                </a:highlight>
                <a:latin typeface="Inter"/>
              </a:rPr>
              <a:t>Freepik</a:t>
            </a:r>
            <a:endParaRPr lang="fr-FR" sz="900" dirty="0"/>
          </a:p>
        </p:txBody>
      </p:sp>
      <p:pic>
        <p:nvPicPr>
          <p:cNvPr id="7" name="Image 6">
            <a:extLst>
              <a:ext uri="{FF2B5EF4-FFF2-40B4-BE49-F238E27FC236}">
                <a16:creationId xmlns:a16="http://schemas.microsoft.com/office/drawing/2014/main" id="{DE9E99BB-EE4B-E4BD-4348-4C0B1ADD84B2}"/>
              </a:ext>
            </a:extLst>
          </p:cNvPr>
          <p:cNvPicPr>
            <a:picLocks noChangeAspect="1"/>
          </p:cNvPicPr>
          <p:nvPr/>
        </p:nvPicPr>
        <p:blipFill>
          <a:blip r:embed="rId3"/>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22651346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Évaluation et conseils</a:t>
            </a:r>
          </a:p>
        </p:txBody>
      </p:sp>
      <p:sp>
        <p:nvSpPr>
          <p:cNvPr id="5" name="ZoneTexte 4">
            <a:extLst>
              <a:ext uri="{FF2B5EF4-FFF2-40B4-BE49-F238E27FC236}">
                <a16:creationId xmlns:a16="http://schemas.microsoft.com/office/drawing/2014/main" id="{1C285CE6-E9DB-2626-84A9-18B450D2D8D7}"/>
              </a:ext>
            </a:extLst>
          </p:cNvPr>
          <p:cNvSpPr txBox="1"/>
          <p:nvPr/>
        </p:nvSpPr>
        <p:spPr>
          <a:xfrm>
            <a:off x="4231935" y="6465438"/>
            <a:ext cx="3729487" cy="253916"/>
          </a:xfrm>
          <a:prstGeom prst="rect">
            <a:avLst/>
          </a:prstGeom>
          <a:noFill/>
        </p:spPr>
        <p:txBody>
          <a:bodyPr wrap="square" rtlCol="0">
            <a:spAutoFit/>
          </a:bodyPr>
          <a:lstStyle/>
          <a:p>
            <a:pPr algn="ctr"/>
            <a:r>
              <a:rPr lang="fr-FR" sz="900" dirty="0"/>
              <a:t>Crédit illustration : </a:t>
            </a:r>
            <a:r>
              <a:rPr lang="fr-FR" sz="1050" b="0" i="0" dirty="0" err="1">
                <a:solidFill>
                  <a:srgbClr val="374957"/>
                </a:solidFill>
                <a:effectLst/>
                <a:highlight>
                  <a:srgbClr val="FFFFFF"/>
                </a:highlight>
                <a:latin typeface="Inter"/>
              </a:rPr>
              <a:t>Freepik</a:t>
            </a:r>
            <a:endParaRPr lang="fr-FR" sz="900" dirty="0"/>
          </a:p>
        </p:txBody>
      </p:sp>
      <p:sp>
        <p:nvSpPr>
          <p:cNvPr id="7" name="Espace réservé du texte 2"/>
          <p:cNvSpPr txBox="1">
            <a:spLocks/>
          </p:cNvSpPr>
          <p:nvPr/>
        </p:nvSpPr>
        <p:spPr>
          <a:xfrm>
            <a:off x="980763" y="1157208"/>
            <a:ext cx="11485557" cy="4450022"/>
          </a:xfrm>
          <a:prstGeom prst="rect">
            <a:avLst/>
          </a:prstGeom>
        </p:spPr>
        <p:txBody>
          <a:bodyPr/>
          <a:lstStyle>
            <a:lvl1pPr marL="228600" indent="-228600" algn="l" defTabSz="914400" rtl="0" eaLnBrk="1" latinLnBrk="0" hangingPunct="1">
              <a:lnSpc>
                <a:spcPct val="90000"/>
              </a:lnSpc>
              <a:spcBef>
                <a:spcPts val="1000"/>
              </a:spcBef>
              <a:buSzPct val="125000"/>
              <a:buFont typeface="Wingdings" charset="2"/>
              <a:buChar char="§"/>
              <a:defRPr sz="2400" kern="1200">
                <a:solidFill>
                  <a:srgbClr val="029EE3"/>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Wingdings" charset="2"/>
              <a:buChar char="§"/>
              <a:defRPr sz="2200" kern="1200">
                <a:solidFill>
                  <a:srgbClr val="565555"/>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fr-FR" b="1" u="sng" dirty="0"/>
              <a:t>Évaluer :</a:t>
            </a:r>
            <a:r>
              <a:rPr lang="fr-FR" dirty="0"/>
              <a:t> déterminer si l’APS peut apporter des solutions par rapport à une problématique que vous rencontrez dans votre entreprise.</a:t>
            </a:r>
          </a:p>
          <a:p>
            <a:pPr marL="0" indent="0">
              <a:buNone/>
            </a:pPr>
            <a:endParaRPr lang="fr-FR" b="1" u="sng" dirty="0">
              <a:sym typeface="Wingdings" panose="05000000000000000000" pitchFamily="2" charset="2"/>
            </a:endParaRPr>
          </a:p>
          <a:p>
            <a:r>
              <a:rPr lang="fr-FR" b="1" u="sng" dirty="0">
                <a:sym typeface="Wingdings" panose="05000000000000000000" pitchFamily="2" charset="2"/>
              </a:rPr>
              <a:t>Conseiller :</a:t>
            </a:r>
            <a:r>
              <a:rPr lang="fr-FR" b="1" dirty="0">
                <a:sym typeface="Wingdings" panose="05000000000000000000" pitchFamily="2" charset="2"/>
              </a:rPr>
              <a:t> </a:t>
            </a:r>
            <a:r>
              <a:rPr lang="fr-FR" dirty="0">
                <a:sym typeface="Wingdings" panose="05000000000000000000" pitchFamily="2" charset="2"/>
              </a:rPr>
              <a:t>participer à votre accompagnement pour développer ces démarches en réalisant des Actions d’Information Collectives (AIC) auprès de vos salariés.</a:t>
            </a:r>
          </a:p>
          <a:p>
            <a:endParaRPr lang="fr-FR" dirty="0"/>
          </a:p>
          <a:p>
            <a:endParaRPr lang="fr-FR" dirty="0"/>
          </a:p>
          <a:p>
            <a:endParaRPr lang="fr-FR" dirty="0"/>
          </a:p>
        </p:txBody>
      </p:sp>
      <p:pic>
        <p:nvPicPr>
          <p:cNvPr id="1026" name="Picture 2" descr="https://img.freepik.com/vecteurs-libre/illustration-concept-medecin_114360-1230.jpg?t=st=1739179053~exp=1739182653~hmac=d0a5d9bba9c338daf1188ae0cb52c85c9b2384ef7449b485f0aeffb22a11a469&amp;w=7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7257" y="3459480"/>
            <a:ext cx="2802788" cy="2802788"/>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a:extLst>
              <a:ext uri="{FF2B5EF4-FFF2-40B4-BE49-F238E27FC236}">
                <a16:creationId xmlns:a16="http://schemas.microsoft.com/office/drawing/2014/main" id="{7807C2B6-A782-AEC8-E69D-4FC87A8A8F15}"/>
              </a:ext>
            </a:extLst>
          </p:cNvPr>
          <p:cNvPicPr>
            <a:picLocks noChangeAspect="1"/>
          </p:cNvPicPr>
          <p:nvPr/>
        </p:nvPicPr>
        <p:blipFill>
          <a:blip r:embed="rId3"/>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8702536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DCE1D-D91C-20E0-0C1C-9CED9E40881A}"/>
            </a:ext>
          </a:extLst>
        </p:cNvPr>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9030DEC-ACD8-C103-B7C2-1E12DAB5F9D7}"/>
              </a:ext>
            </a:extLst>
          </p:cNvPr>
          <p:cNvSpPr>
            <a:spLocks noGrp="1"/>
          </p:cNvSpPr>
          <p:nvPr>
            <p:ph type="body" sz="quarter" idx="10"/>
          </p:nvPr>
        </p:nvSpPr>
        <p:spPr>
          <a:xfrm>
            <a:off x="828675" y="395288"/>
            <a:ext cx="10999258" cy="563562"/>
          </a:xfrm>
        </p:spPr>
        <p:txBody>
          <a:bodyPr/>
          <a:lstStyle/>
          <a:p>
            <a:r>
              <a:rPr lang="fr-FR" dirty="0"/>
              <a:t>Mise en œuvre des activités physiques en entreprise</a:t>
            </a:r>
          </a:p>
        </p:txBody>
      </p:sp>
      <p:sp>
        <p:nvSpPr>
          <p:cNvPr id="3" name="Espace réservé du texte 2">
            <a:extLst>
              <a:ext uri="{FF2B5EF4-FFF2-40B4-BE49-F238E27FC236}">
                <a16:creationId xmlns:a16="http://schemas.microsoft.com/office/drawing/2014/main" id="{C125494F-C1D7-1033-C9A3-61FAA276F499}"/>
              </a:ext>
            </a:extLst>
          </p:cNvPr>
          <p:cNvSpPr>
            <a:spLocks noGrp="1"/>
          </p:cNvSpPr>
          <p:nvPr>
            <p:ph type="body" sz="quarter" idx="11"/>
          </p:nvPr>
        </p:nvSpPr>
        <p:spPr>
          <a:xfrm>
            <a:off x="0" y="3441700"/>
            <a:ext cx="12192000" cy="633413"/>
          </a:xfrm>
        </p:spPr>
        <p:txBody>
          <a:bodyPr/>
          <a:lstStyle/>
          <a:p>
            <a:r>
              <a:rPr lang="fr-FR" dirty="0"/>
              <a:t>Le rôle de la direction de l’entreprise</a:t>
            </a:r>
          </a:p>
        </p:txBody>
      </p:sp>
    </p:spTree>
    <p:extLst>
      <p:ext uri="{BB962C8B-B14F-4D97-AF65-F5344CB8AC3E}">
        <p14:creationId xmlns:p14="http://schemas.microsoft.com/office/powerpoint/2010/main" val="29300945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Les points à prendre en compte</a:t>
            </a:r>
          </a:p>
        </p:txBody>
      </p:sp>
      <p:sp>
        <p:nvSpPr>
          <p:cNvPr id="6" name="Espace réservé du texte 2"/>
          <p:cNvSpPr txBox="1">
            <a:spLocks/>
          </p:cNvSpPr>
          <p:nvPr/>
        </p:nvSpPr>
        <p:spPr>
          <a:xfrm>
            <a:off x="980763" y="1137558"/>
            <a:ext cx="11211237" cy="5447204"/>
          </a:xfrm>
          <a:prstGeom prst="rect">
            <a:avLst/>
          </a:prstGeom>
        </p:spPr>
        <p:txBody>
          <a:bodyPr/>
          <a:lstStyle>
            <a:lvl1pPr marL="228600" indent="-228600" algn="l" defTabSz="914400" rtl="0" eaLnBrk="1" latinLnBrk="0" hangingPunct="1">
              <a:lnSpc>
                <a:spcPct val="90000"/>
              </a:lnSpc>
              <a:spcBef>
                <a:spcPts val="1000"/>
              </a:spcBef>
              <a:buSzPct val="125000"/>
              <a:buFont typeface="Wingdings" charset="2"/>
              <a:buChar char="§"/>
              <a:defRPr sz="2400" kern="1200">
                <a:solidFill>
                  <a:srgbClr val="029EE3"/>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Wingdings" charset="2"/>
              <a:buChar char="§"/>
              <a:defRPr sz="2200" kern="1200">
                <a:solidFill>
                  <a:srgbClr val="565555"/>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fr-FR" dirty="0"/>
              <a:t>Peu importe les démarches réalisées (échauffements, séances AP…), différents points sont à prendre en compte :</a:t>
            </a:r>
          </a:p>
          <a:p>
            <a:r>
              <a:rPr lang="fr-FR" dirty="0"/>
              <a:t>Importance du consulting des équipes </a:t>
            </a:r>
          </a:p>
          <a:p>
            <a:pPr marL="0" indent="0">
              <a:buNone/>
            </a:pPr>
            <a:r>
              <a:rPr lang="fr-FR" dirty="0">
                <a:sym typeface="Wingdings" panose="05000000000000000000" pitchFamily="2" charset="2"/>
              </a:rPr>
              <a:t> encourager au changement </a:t>
            </a:r>
            <a:endParaRPr lang="fr-FR" dirty="0"/>
          </a:p>
          <a:p>
            <a:pPr lvl="1"/>
            <a:r>
              <a:rPr lang="fr-FR" dirty="0"/>
              <a:t>Enquête à lancer en interne</a:t>
            </a:r>
          </a:p>
          <a:p>
            <a:pPr lvl="1"/>
            <a:r>
              <a:rPr lang="fr-FR" dirty="0"/>
              <a:t>Travailler en équipe avec le CSE si freins au niveau du personnel</a:t>
            </a:r>
          </a:p>
          <a:p>
            <a:r>
              <a:rPr lang="fr-FR" dirty="0"/>
              <a:t>Deux manières d’aborder ces démarches d’APS</a:t>
            </a:r>
          </a:p>
          <a:p>
            <a:pPr lvl="1"/>
            <a:r>
              <a:rPr lang="fr-FR" dirty="0"/>
              <a:t>Soit demande des salariés </a:t>
            </a:r>
            <a:r>
              <a:rPr lang="fr-FR" dirty="0">
                <a:sym typeface="Wingdings" panose="05000000000000000000" pitchFamily="2" charset="2"/>
              </a:rPr>
              <a:t> Signes de motivation des équipes</a:t>
            </a:r>
          </a:p>
          <a:p>
            <a:pPr lvl="1"/>
            <a:r>
              <a:rPr lang="fr-FR" dirty="0">
                <a:sym typeface="Wingdings" panose="05000000000000000000" pitchFamily="2" charset="2"/>
              </a:rPr>
              <a:t>Consulter les représentants du personnel pour le lancement</a:t>
            </a:r>
          </a:p>
          <a:p>
            <a:pPr marL="457200" lvl="1" indent="0">
              <a:buNone/>
            </a:pPr>
            <a:r>
              <a:rPr lang="fr-FR" dirty="0">
                <a:sym typeface="Wingdings" panose="05000000000000000000" pitchFamily="2" charset="2"/>
              </a:rPr>
              <a:t> Ou</a:t>
            </a:r>
          </a:p>
          <a:p>
            <a:pPr lvl="1"/>
            <a:r>
              <a:rPr lang="fr-FR" dirty="0">
                <a:sym typeface="Wingdings" panose="05000000000000000000" pitchFamily="2" charset="2"/>
              </a:rPr>
              <a:t>Soit de votre initiative  Consulter les représentants du personnel pour le lancement</a:t>
            </a:r>
            <a:endParaRPr lang="fr-FR" b="1" dirty="0">
              <a:sym typeface="Wingdings" panose="05000000000000000000" pitchFamily="2" charset="2"/>
            </a:endParaRPr>
          </a:p>
          <a:p>
            <a:pPr marL="0" indent="0" algn="ctr">
              <a:buNone/>
            </a:pPr>
            <a:r>
              <a:rPr lang="fr-FR" b="1" dirty="0">
                <a:sym typeface="Wingdings" panose="05000000000000000000" pitchFamily="2" charset="2"/>
              </a:rPr>
              <a:t>Impliquer l’ensemble du personnel, à tous les niveaux, en les rendant </a:t>
            </a:r>
          </a:p>
          <a:p>
            <a:pPr marL="0" indent="0" algn="ctr">
              <a:buNone/>
            </a:pPr>
            <a:r>
              <a:rPr lang="fr-FR" b="1" dirty="0">
                <a:sym typeface="Wingdings" panose="05000000000000000000" pitchFamily="2" charset="2"/>
              </a:rPr>
              <a:t>acteurs de ce changement pour leur santé !</a:t>
            </a:r>
            <a:endParaRPr lang="fr-FR" dirty="0"/>
          </a:p>
        </p:txBody>
      </p:sp>
      <p:pic>
        <p:nvPicPr>
          <p:cNvPr id="1026" name="Picture 2" descr="Illustration de réunion de travail réunion d'inspiration de conception  exclusive illustration de la finance d'affaires | Vecteur Premium"/>
          <p:cNvPicPr>
            <a:picLocks noChangeAspect="1" noChangeArrowheads="1"/>
          </p:cNvPicPr>
          <p:nvPr/>
        </p:nvPicPr>
        <p:blipFill rotWithShape="1">
          <a:blip r:embed="rId2">
            <a:extLst>
              <a:ext uri="{28A0092B-C50C-407E-A947-70E740481C1C}">
                <a14:useLocalDpi xmlns:a14="http://schemas.microsoft.com/office/drawing/2010/main" val="0"/>
              </a:ext>
            </a:extLst>
          </a:blip>
          <a:srcRect l="13662" t="7017" r="14345" b="7988"/>
          <a:stretch/>
        </p:blipFill>
        <p:spPr bwMode="auto">
          <a:xfrm>
            <a:off x="9188244" y="2183491"/>
            <a:ext cx="2669458" cy="2104389"/>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a:extLst>
              <a:ext uri="{FF2B5EF4-FFF2-40B4-BE49-F238E27FC236}">
                <a16:creationId xmlns:a16="http://schemas.microsoft.com/office/drawing/2014/main" id="{1C285CE6-E9DB-2626-84A9-18B450D2D8D7}"/>
              </a:ext>
            </a:extLst>
          </p:cNvPr>
          <p:cNvSpPr txBox="1"/>
          <p:nvPr/>
        </p:nvSpPr>
        <p:spPr>
          <a:xfrm>
            <a:off x="7323501" y="6584762"/>
            <a:ext cx="3729487" cy="253916"/>
          </a:xfrm>
          <a:prstGeom prst="rect">
            <a:avLst/>
          </a:prstGeom>
          <a:noFill/>
        </p:spPr>
        <p:txBody>
          <a:bodyPr wrap="square" rtlCol="0">
            <a:spAutoFit/>
          </a:bodyPr>
          <a:lstStyle/>
          <a:p>
            <a:r>
              <a:rPr lang="fr-FR" sz="900" dirty="0"/>
              <a:t>Crédit illustration :</a:t>
            </a:r>
            <a:r>
              <a:rPr lang="fr-FR" sz="1050" b="0" i="0" dirty="0">
                <a:solidFill>
                  <a:srgbClr val="374957"/>
                </a:solidFill>
                <a:effectLst/>
                <a:highlight>
                  <a:srgbClr val="FFFFFF"/>
                </a:highlight>
                <a:latin typeface="Inter"/>
              </a:rPr>
              <a:t> </a:t>
            </a:r>
            <a:r>
              <a:rPr lang="fr-FR" sz="1050" b="0" i="0" dirty="0" err="1">
                <a:solidFill>
                  <a:srgbClr val="374957"/>
                </a:solidFill>
                <a:effectLst/>
                <a:highlight>
                  <a:srgbClr val="FFFFFF"/>
                </a:highlight>
                <a:latin typeface="Inter"/>
              </a:rPr>
              <a:t>Freepik</a:t>
            </a:r>
            <a:endParaRPr lang="fr-FR" sz="900" dirty="0"/>
          </a:p>
        </p:txBody>
      </p:sp>
      <p:pic>
        <p:nvPicPr>
          <p:cNvPr id="3" name="Image 2">
            <a:extLst>
              <a:ext uri="{FF2B5EF4-FFF2-40B4-BE49-F238E27FC236}">
                <a16:creationId xmlns:a16="http://schemas.microsoft.com/office/drawing/2014/main" id="{4447A4CF-E32B-6771-4B1C-D212376D8902}"/>
              </a:ext>
            </a:extLst>
          </p:cNvPr>
          <p:cNvPicPr>
            <a:picLocks noChangeAspect="1"/>
          </p:cNvPicPr>
          <p:nvPr/>
        </p:nvPicPr>
        <p:blipFill>
          <a:blip r:embed="rId3"/>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5154230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Valoriser et intégrer</a:t>
            </a:r>
          </a:p>
        </p:txBody>
      </p:sp>
      <p:sp>
        <p:nvSpPr>
          <p:cNvPr id="7" name="ZoneTexte 6">
            <a:extLst>
              <a:ext uri="{FF2B5EF4-FFF2-40B4-BE49-F238E27FC236}">
                <a16:creationId xmlns:a16="http://schemas.microsoft.com/office/drawing/2014/main" id="{1C285CE6-E9DB-2626-84A9-18B450D2D8D7}"/>
              </a:ext>
            </a:extLst>
          </p:cNvPr>
          <p:cNvSpPr txBox="1"/>
          <p:nvPr/>
        </p:nvSpPr>
        <p:spPr>
          <a:xfrm>
            <a:off x="7323501" y="6584762"/>
            <a:ext cx="3729487" cy="253916"/>
          </a:xfrm>
          <a:prstGeom prst="rect">
            <a:avLst/>
          </a:prstGeom>
          <a:noFill/>
        </p:spPr>
        <p:txBody>
          <a:bodyPr wrap="square" rtlCol="0">
            <a:spAutoFit/>
          </a:bodyPr>
          <a:lstStyle/>
          <a:p>
            <a:r>
              <a:rPr lang="fr-FR" sz="900" dirty="0"/>
              <a:t>Crédit illustration : </a:t>
            </a:r>
            <a:r>
              <a:rPr lang="fr-FR" sz="1050" b="0" i="0" dirty="0" err="1">
                <a:solidFill>
                  <a:srgbClr val="374957"/>
                </a:solidFill>
                <a:effectLst/>
                <a:highlight>
                  <a:srgbClr val="FFFFFF"/>
                </a:highlight>
                <a:latin typeface="Inter"/>
              </a:rPr>
              <a:t>Freepik</a:t>
            </a:r>
            <a:endParaRPr lang="fr-FR" sz="900" dirty="0"/>
          </a:p>
        </p:txBody>
      </p:sp>
      <p:sp>
        <p:nvSpPr>
          <p:cNvPr id="8" name="Espace réservé du texte 2"/>
          <p:cNvSpPr>
            <a:spLocks noGrp="1"/>
          </p:cNvSpPr>
          <p:nvPr>
            <p:ph type="body" sz="quarter" idx="11"/>
          </p:nvPr>
        </p:nvSpPr>
        <p:spPr>
          <a:xfrm>
            <a:off x="980763" y="1157208"/>
            <a:ext cx="10384149" cy="4450022"/>
          </a:xfrm>
        </p:spPr>
        <p:txBody>
          <a:bodyPr/>
          <a:lstStyle/>
          <a:p>
            <a:r>
              <a:rPr lang="fr-FR" b="1" u="sng" dirty="0">
                <a:sym typeface="Wingdings" panose="05000000000000000000" pitchFamily="2" charset="2"/>
              </a:rPr>
              <a:t>Valoriser le mouvement :</a:t>
            </a:r>
            <a:r>
              <a:rPr lang="fr-FR" b="1" dirty="0">
                <a:sym typeface="Wingdings" panose="05000000000000000000" pitchFamily="2" charset="2"/>
              </a:rPr>
              <a:t> </a:t>
            </a:r>
            <a:r>
              <a:rPr lang="fr-FR" dirty="0">
                <a:sym typeface="Wingdings" panose="05000000000000000000" pitchFamily="2" charset="2"/>
              </a:rPr>
              <a:t>Permet d’éviter que les salariés ressentent une appréhension quant à une éventuelle dégradation de leur image auprès de la direction (ex : pauses actives).</a:t>
            </a:r>
          </a:p>
          <a:p>
            <a:pPr marL="0" indent="0">
              <a:buNone/>
            </a:pPr>
            <a:endParaRPr lang="fr-FR" dirty="0"/>
          </a:p>
          <a:p>
            <a:r>
              <a:rPr lang="fr-FR" b="1" u="sng" dirty="0"/>
              <a:t>Intégration :</a:t>
            </a:r>
            <a:r>
              <a:rPr lang="fr-FR" dirty="0"/>
              <a:t> Proposer l’APS de manière régulière et accessible au quotidien pour en faciliter l’adoption et son développement. </a:t>
            </a:r>
          </a:p>
          <a:p>
            <a:pPr marL="0" indent="0">
              <a:buNone/>
            </a:pPr>
            <a:endParaRPr lang="fr-FR" dirty="0"/>
          </a:p>
          <a:p>
            <a:endParaRPr lang="fr-FR" dirty="0"/>
          </a:p>
          <a:p>
            <a:endParaRPr lang="fr-FR" dirty="0"/>
          </a:p>
        </p:txBody>
      </p:sp>
      <p:pic>
        <p:nvPicPr>
          <p:cNvPr id="9" name="Picture 2" descr="Vecteurs et illustrations de Ergonomie Au Travail en téléchargement gratuit  | Freep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7606" y="3546617"/>
            <a:ext cx="3038145" cy="3038145"/>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a:extLst>
              <a:ext uri="{FF2B5EF4-FFF2-40B4-BE49-F238E27FC236}">
                <a16:creationId xmlns:a16="http://schemas.microsoft.com/office/drawing/2014/main" id="{0132980E-1FFF-4FE5-813A-587647FC9296}"/>
              </a:ext>
            </a:extLst>
          </p:cNvPr>
          <p:cNvPicPr>
            <a:picLocks noChangeAspect="1"/>
          </p:cNvPicPr>
          <p:nvPr/>
        </p:nvPicPr>
        <p:blipFill>
          <a:blip r:embed="rId3"/>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26393212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569BB-D19C-45F9-5392-68B69A793F44}"/>
            </a:ext>
          </a:extLst>
        </p:cNvPr>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846F3F8D-F587-9F44-C8C2-12598D6F9E3C}"/>
              </a:ext>
            </a:extLst>
          </p:cNvPr>
          <p:cNvSpPr>
            <a:spLocks noGrp="1"/>
          </p:cNvSpPr>
          <p:nvPr>
            <p:ph type="body" sz="quarter" idx="10"/>
          </p:nvPr>
        </p:nvSpPr>
        <p:spPr>
          <a:xfrm>
            <a:off x="828675" y="395288"/>
            <a:ext cx="10999258" cy="563562"/>
          </a:xfrm>
        </p:spPr>
        <p:txBody>
          <a:bodyPr/>
          <a:lstStyle/>
          <a:p>
            <a:r>
              <a:rPr lang="fr-FR" dirty="0"/>
              <a:t>Mise en œuvre des activités physiques en entreprise</a:t>
            </a:r>
          </a:p>
        </p:txBody>
      </p:sp>
      <p:sp>
        <p:nvSpPr>
          <p:cNvPr id="3" name="Espace réservé du texte 2">
            <a:extLst>
              <a:ext uri="{FF2B5EF4-FFF2-40B4-BE49-F238E27FC236}">
                <a16:creationId xmlns:a16="http://schemas.microsoft.com/office/drawing/2014/main" id="{0BA2A3D7-4C56-82FE-348E-96477256C33B}"/>
              </a:ext>
            </a:extLst>
          </p:cNvPr>
          <p:cNvSpPr>
            <a:spLocks noGrp="1"/>
          </p:cNvSpPr>
          <p:nvPr>
            <p:ph type="body" sz="quarter" idx="11"/>
          </p:nvPr>
        </p:nvSpPr>
        <p:spPr>
          <a:xfrm>
            <a:off x="0" y="3441700"/>
            <a:ext cx="12192000" cy="633413"/>
          </a:xfrm>
        </p:spPr>
        <p:txBody>
          <a:bodyPr/>
          <a:lstStyle/>
          <a:p>
            <a:r>
              <a:rPr lang="fr-FR" dirty="0"/>
              <a:t>Le rôle des salarié(s) moteur(s)</a:t>
            </a:r>
          </a:p>
        </p:txBody>
      </p:sp>
    </p:spTree>
    <p:extLst>
      <p:ext uri="{BB962C8B-B14F-4D97-AF65-F5344CB8AC3E}">
        <p14:creationId xmlns:p14="http://schemas.microsoft.com/office/powerpoint/2010/main" val="33515820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S’appuyer sur des collaborateurs</a:t>
            </a:r>
          </a:p>
        </p:txBody>
      </p:sp>
      <p:sp>
        <p:nvSpPr>
          <p:cNvPr id="3" name="Espace réservé du texte 2"/>
          <p:cNvSpPr>
            <a:spLocks noGrp="1"/>
          </p:cNvSpPr>
          <p:nvPr>
            <p:ph type="body" sz="quarter" idx="11"/>
          </p:nvPr>
        </p:nvSpPr>
        <p:spPr>
          <a:xfrm>
            <a:off x="1029398" y="1120225"/>
            <a:ext cx="10134561" cy="4450022"/>
          </a:xfrm>
        </p:spPr>
        <p:txBody>
          <a:bodyPr/>
          <a:lstStyle/>
          <a:p>
            <a:r>
              <a:rPr lang="fr-FR" dirty="0"/>
              <a:t>L’idéal : avoir un ou des collaborateurs motivés et appréciés de tous</a:t>
            </a:r>
          </a:p>
          <a:p>
            <a:pPr lvl="1"/>
            <a:r>
              <a:rPr lang="fr-FR" dirty="0"/>
              <a:t>Limiter le risque d’évitement du dispositif</a:t>
            </a:r>
          </a:p>
          <a:p>
            <a:pPr lvl="1"/>
            <a:r>
              <a:rPr lang="fr-FR" dirty="0"/>
              <a:t>Faciliter l’adhésion</a:t>
            </a:r>
          </a:p>
          <a:p>
            <a:r>
              <a:rPr lang="fr-FR" dirty="0"/>
              <a:t>Souvent des personnes habituées à la pratique d’un entretien physique</a:t>
            </a:r>
          </a:p>
          <a:p>
            <a:r>
              <a:rPr lang="fr-FR" dirty="0"/>
              <a:t>Avoir 2 personnes est plus confortable </a:t>
            </a:r>
            <a:r>
              <a:rPr lang="fr-FR" dirty="0">
                <a:sym typeface="Wingdings" panose="05000000000000000000" pitchFamily="2" charset="2"/>
              </a:rPr>
              <a:t> permet d’assurer la pratique</a:t>
            </a:r>
          </a:p>
          <a:p>
            <a:r>
              <a:rPr lang="fr-FR" dirty="0">
                <a:sym typeface="Wingdings" panose="05000000000000000000" pitchFamily="2" charset="2"/>
              </a:rPr>
              <a:t>Se basent sur ce que les professionnels de l’APS leur recommandent</a:t>
            </a:r>
          </a:p>
          <a:p>
            <a:r>
              <a:rPr lang="fr-FR" dirty="0">
                <a:sym typeface="Wingdings" panose="05000000000000000000" pitchFamily="2" charset="2"/>
              </a:rPr>
              <a:t>Permet d’avoir un retour pour les représentants du personnel  faire le lien personnel, représentants, direction et SPSTI.</a:t>
            </a:r>
          </a:p>
          <a:p>
            <a:endParaRPr lang="fr-FR" dirty="0"/>
          </a:p>
          <a:p>
            <a:endParaRPr lang="fr-FR" dirty="0"/>
          </a:p>
          <a:p>
            <a:endParaRPr lang="fr-FR" dirty="0"/>
          </a:p>
        </p:txBody>
      </p:sp>
      <p:pic>
        <p:nvPicPr>
          <p:cNvPr id="2050" name="Picture 2" descr="Groupe de personnes exerçant une illustr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8162" y="4701965"/>
            <a:ext cx="2322839" cy="173656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1C285CE6-E9DB-2626-84A9-18B450D2D8D7}"/>
              </a:ext>
            </a:extLst>
          </p:cNvPr>
          <p:cNvSpPr txBox="1"/>
          <p:nvPr/>
        </p:nvSpPr>
        <p:spPr>
          <a:xfrm>
            <a:off x="4231934" y="6592396"/>
            <a:ext cx="3729487" cy="253916"/>
          </a:xfrm>
          <a:prstGeom prst="rect">
            <a:avLst/>
          </a:prstGeom>
          <a:noFill/>
        </p:spPr>
        <p:txBody>
          <a:bodyPr wrap="square" rtlCol="0">
            <a:spAutoFit/>
          </a:bodyPr>
          <a:lstStyle/>
          <a:p>
            <a:pPr algn="ctr"/>
            <a:r>
              <a:rPr lang="fr-FR" sz="900" dirty="0"/>
              <a:t>Crédit illustration : </a:t>
            </a:r>
            <a:r>
              <a:rPr lang="fr-FR" sz="1050" b="0" i="0" dirty="0" err="1">
                <a:solidFill>
                  <a:srgbClr val="374957"/>
                </a:solidFill>
                <a:effectLst/>
                <a:highlight>
                  <a:srgbClr val="FFFFFF"/>
                </a:highlight>
                <a:latin typeface="Inter"/>
              </a:rPr>
              <a:t>Freepik</a:t>
            </a:r>
            <a:endParaRPr lang="fr-FR" sz="900" dirty="0"/>
          </a:p>
        </p:txBody>
      </p:sp>
      <p:pic>
        <p:nvPicPr>
          <p:cNvPr id="4" name="Image 3">
            <a:extLst>
              <a:ext uri="{FF2B5EF4-FFF2-40B4-BE49-F238E27FC236}">
                <a16:creationId xmlns:a16="http://schemas.microsoft.com/office/drawing/2014/main" id="{1F0D2C40-E305-886A-26C3-C348D50E8763}"/>
              </a:ext>
            </a:extLst>
          </p:cNvPr>
          <p:cNvPicPr>
            <a:picLocks noChangeAspect="1"/>
          </p:cNvPicPr>
          <p:nvPr/>
        </p:nvPicPr>
        <p:blipFill>
          <a:blip r:embed="rId4"/>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31222418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Poursuivre et rassembler</a:t>
            </a:r>
          </a:p>
        </p:txBody>
      </p:sp>
      <p:pic>
        <p:nvPicPr>
          <p:cNvPr id="2050" name="Picture 2" descr="Groupe de personnes exerçant une illustr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7400" y="3853276"/>
            <a:ext cx="2795105" cy="2089632"/>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1C285CE6-E9DB-2626-84A9-18B450D2D8D7}"/>
              </a:ext>
            </a:extLst>
          </p:cNvPr>
          <p:cNvSpPr txBox="1"/>
          <p:nvPr/>
        </p:nvSpPr>
        <p:spPr>
          <a:xfrm>
            <a:off x="4004839" y="6592396"/>
            <a:ext cx="3729487" cy="253916"/>
          </a:xfrm>
          <a:prstGeom prst="rect">
            <a:avLst/>
          </a:prstGeom>
          <a:noFill/>
        </p:spPr>
        <p:txBody>
          <a:bodyPr wrap="square" rtlCol="0">
            <a:spAutoFit/>
          </a:bodyPr>
          <a:lstStyle/>
          <a:p>
            <a:r>
              <a:rPr lang="fr-FR" sz="900" dirty="0"/>
              <a:t>Crédit illustration :</a:t>
            </a:r>
            <a:r>
              <a:rPr lang="fr-FR" sz="1050" b="0" i="0" dirty="0">
                <a:solidFill>
                  <a:srgbClr val="374957"/>
                </a:solidFill>
                <a:effectLst/>
                <a:highlight>
                  <a:srgbClr val="FFFFFF"/>
                </a:highlight>
                <a:latin typeface="Inter"/>
              </a:rPr>
              <a:t> </a:t>
            </a:r>
            <a:r>
              <a:rPr lang="fr-FR" sz="1050" b="0" i="0" dirty="0" err="1">
                <a:solidFill>
                  <a:srgbClr val="374957"/>
                </a:solidFill>
                <a:effectLst/>
                <a:highlight>
                  <a:srgbClr val="FFFFFF"/>
                </a:highlight>
                <a:latin typeface="Inter"/>
              </a:rPr>
              <a:t>Freepik</a:t>
            </a:r>
            <a:endParaRPr lang="fr-FR" sz="900" dirty="0"/>
          </a:p>
        </p:txBody>
      </p:sp>
      <p:sp>
        <p:nvSpPr>
          <p:cNvPr id="7" name="Espace réservé du texte 2"/>
          <p:cNvSpPr>
            <a:spLocks noGrp="1"/>
          </p:cNvSpPr>
          <p:nvPr>
            <p:ph type="body" sz="quarter" idx="11"/>
          </p:nvPr>
        </p:nvSpPr>
        <p:spPr>
          <a:xfrm>
            <a:off x="980763" y="1157208"/>
            <a:ext cx="10384149" cy="4450022"/>
          </a:xfrm>
        </p:spPr>
        <p:txBody>
          <a:bodyPr/>
          <a:lstStyle/>
          <a:p>
            <a:r>
              <a:rPr lang="fr-FR" b="1" u="sng" dirty="0">
                <a:sym typeface="Wingdings" panose="05000000000000000000" pitchFamily="2" charset="2"/>
              </a:rPr>
              <a:t>Continuité :</a:t>
            </a:r>
            <a:r>
              <a:rPr lang="fr-FR" dirty="0">
                <a:sym typeface="Wingdings" panose="05000000000000000000" pitchFamily="2" charset="2"/>
              </a:rPr>
              <a:t> Réaliser avec le groupe de façon volontaire des exercices précédemment abordés avec l’encadrant d’APS.</a:t>
            </a:r>
          </a:p>
          <a:p>
            <a:pPr marL="0" indent="0">
              <a:buNone/>
            </a:pPr>
            <a:endParaRPr lang="fr-FR" dirty="0"/>
          </a:p>
          <a:p>
            <a:r>
              <a:rPr lang="fr-FR" b="1" u="sng" dirty="0"/>
              <a:t>Rassembler :</a:t>
            </a:r>
            <a:r>
              <a:rPr lang="fr-FR" dirty="0"/>
              <a:t> Favoriser le meilleur climat de pratique possible</a:t>
            </a:r>
          </a:p>
          <a:p>
            <a:endParaRPr lang="fr-FR" dirty="0"/>
          </a:p>
          <a:p>
            <a:endParaRPr lang="fr-FR" dirty="0"/>
          </a:p>
        </p:txBody>
      </p:sp>
      <p:pic>
        <p:nvPicPr>
          <p:cNvPr id="6" name="Picture 2" descr="Illustration de réunion de travail réunion d'inspiration de conception  exclusive illustration de la finance d'affaires | Vecteur Premium"/>
          <p:cNvPicPr>
            <a:picLocks noChangeAspect="1" noChangeArrowheads="1"/>
          </p:cNvPicPr>
          <p:nvPr/>
        </p:nvPicPr>
        <p:blipFill rotWithShape="1">
          <a:blip r:embed="rId4">
            <a:extLst>
              <a:ext uri="{28A0092B-C50C-407E-A947-70E740481C1C}">
                <a14:useLocalDpi xmlns:a14="http://schemas.microsoft.com/office/drawing/2010/main" val="0"/>
              </a:ext>
            </a:extLst>
          </a:blip>
          <a:srcRect l="13662" t="7017" r="14345" b="7988"/>
          <a:stretch/>
        </p:blipFill>
        <p:spPr bwMode="auto">
          <a:xfrm>
            <a:off x="2573872" y="3838519"/>
            <a:ext cx="2669458" cy="2104389"/>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a:extLst>
              <a:ext uri="{FF2B5EF4-FFF2-40B4-BE49-F238E27FC236}">
                <a16:creationId xmlns:a16="http://schemas.microsoft.com/office/drawing/2014/main" id="{DEAAF27E-38CB-AC47-7334-3B4A093E8633}"/>
              </a:ext>
            </a:extLst>
          </p:cNvPr>
          <p:cNvPicPr>
            <a:picLocks noChangeAspect="1"/>
          </p:cNvPicPr>
          <p:nvPr/>
        </p:nvPicPr>
        <p:blipFill>
          <a:blip r:embed="rId5"/>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5229954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CD7A9-72CC-11C0-4C86-A9F5ADC216E1}"/>
            </a:ext>
          </a:extLst>
        </p:cNvPr>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0657F1F5-0303-2101-FFB4-1458FF4C8C68}"/>
              </a:ext>
            </a:extLst>
          </p:cNvPr>
          <p:cNvSpPr>
            <a:spLocks noGrp="1"/>
          </p:cNvSpPr>
          <p:nvPr>
            <p:ph type="body" sz="quarter" idx="10"/>
          </p:nvPr>
        </p:nvSpPr>
        <p:spPr>
          <a:xfrm>
            <a:off x="828675" y="395288"/>
            <a:ext cx="10999258" cy="563562"/>
          </a:xfrm>
        </p:spPr>
        <p:txBody>
          <a:bodyPr/>
          <a:lstStyle/>
          <a:p>
            <a:r>
              <a:rPr lang="fr-FR" dirty="0"/>
              <a:t>Mise en œuvre des activités physiques en entreprise</a:t>
            </a:r>
          </a:p>
        </p:txBody>
      </p:sp>
      <p:sp>
        <p:nvSpPr>
          <p:cNvPr id="3" name="Espace réservé du texte 2">
            <a:extLst>
              <a:ext uri="{FF2B5EF4-FFF2-40B4-BE49-F238E27FC236}">
                <a16:creationId xmlns:a16="http://schemas.microsoft.com/office/drawing/2014/main" id="{85E30C2D-DB8E-9780-8C76-F08F2FCF2AD1}"/>
              </a:ext>
            </a:extLst>
          </p:cNvPr>
          <p:cNvSpPr>
            <a:spLocks noGrp="1"/>
          </p:cNvSpPr>
          <p:nvPr>
            <p:ph type="body" sz="quarter" idx="11"/>
          </p:nvPr>
        </p:nvSpPr>
        <p:spPr>
          <a:xfrm>
            <a:off x="0" y="3441700"/>
            <a:ext cx="12192000" cy="633413"/>
          </a:xfrm>
        </p:spPr>
        <p:txBody>
          <a:bodyPr/>
          <a:lstStyle/>
          <a:p>
            <a:r>
              <a:rPr lang="fr-FR" dirty="0"/>
              <a:t>Les dispositifs</a:t>
            </a:r>
          </a:p>
        </p:txBody>
      </p:sp>
    </p:spTree>
    <p:extLst>
      <p:ext uri="{BB962C8B-B14F-4D97-AF65-F5344CB8AC3E}">
        <p14:creationId xmlns:p14="http://schemas.microsoft.com/office/powerpoint/2010/main" val="83688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Guide du ministère chargé des Sports</a:t>
            </a:r>
          </a:p>
        </p:txBody>
      </p:sp>
      <p:sp>
        <p:nvSpPr>
          <p:cNvPr id="7" name="Espace réservé du texte 2"/>
          <p:cNvSpPr>
            <a:spLocks noGrp="1"/>
          </p:cNvSpPr>
          <p:nvPr>
            <p:ph type="body" sz="quarter" idx="11"/>
          </p:nvPr>
        </p:nvSpPr>
        <p:spPr>
          <a:xfrm>
            <a:off x="1678897" y="1503683"/>
            <a:ext cx="9686015" cy="4450022"/>
          </a:xfrm>
        </p:spPr>
        <p:txBody>
          <a:bodyPr/>
          <a:lstStyle/>
          <a:p>
            <a:r>
              <a:rPr lang="fr-FR" dirty="0"/>
              <a:t>Répond aux questions les plus fréquentes des dirigeants d’entreprises</a:t>
            </a:r>
          </a:p>
          <a:p>
            <a:r>
              <a:rPr lang="fr-FR" dirty="0"/>
              <a:t>Aspects réglementaires d’une mise en place d’APS</a:t>
            </a:r>
          </a:p>
          <a:p>
            <a:pPr marL="0" indent="0">
              <a:buNone/>
            </a:pPr>
            <a:endParaRPr lang="fr-FR" dirty="0"/>
          </a:p>
          <a:p>
            <a:endParaRPr lang="fr-FR" dirty="0"/>
          </a:p>
          <a:p>
            <a:endParaRPr lang="fr-FR" dirty="0"/>
          </a:p>
          <a:p>
            <a:endParaRPr lang="fr-FR" dirty="0"/>
          </a:p>
          <a:p>
            <a:pPr marL="0" indent="0">
              <a:buNone/>
            </a:pPr>
            <a:endParaRPr lang="fr-FR" dirty="0">
              <a:hlinkClick r:id="rId2"/>
            </a:endParaRPr>
          </a:p>
          <a:p>
            <a:pPr marL="0" indent="0">
              <a:buNone/>
            </a:pPr>
            <a:endParaRPr lang="fr-FR" dirty="0">
              <a:hlinkClick r:id="rId2"/>
            </a:endParaRPr>
          </a:p>
          <a:p>
            <a:endParaRPr lang="fr-FR" dirty="0"/>
          </a:p>
          <a:p>
            <a:pPr marL="0" indent="0">
              <a:buNone/>
            </a:pPr>
            <a:endParaRPr lang="fr-FR" dirty="0"/>
          </a:p>
          <a:p>
            <a:endParaRPr lang="fr-FR" dirty="0"/>
          </a:p>
        </p:txBody>
      </p:sp>
      <p:sp>
        <p:nvSpPr>
          <p:cNvPr id="3" name="Rectangle 2"/>
          <p:cNvSpPr/>
          <p:nvPr/>
        </p:nvSpPr>
        <p:spPr>
          <a:xfrm>
            <a:off x="3602855" y="6313352"/>
            <a:ext cx="4987647" cy="369332"/>
          </a:xfrm>
          <a:prstGeom prst="rect">
            <a:avLst/>
          </a:prstGeom>
        </p:spPr>
        <p:txBody>
          <a:bodyPr wrap="none">
            <a:spAutoFit/>
          </a:bodyPr>
          <a:lstStyle/>
          <a:p>
            <a:r>
              <a:rPr lang="fr-FR" dirty="0">
                <a:solidFill>
                  <a:schemeClr val="tx1">
                    <a:lumMod val="50000"/>
                  </a:schemeClr>
                </a:solidFill>
                <a:hlinkClick r:id="rId2"/>
              </a:rPr>
              <a:t>https://www.sports.gouv.fr/media/6854/download</a:t>
            </a:r>
            <a:endParaRPr lang="fr-FR" dirty="0">
              <a:solidFill>
                <a:schemeClr val="tx1">
                  <a:lumMod val="50000"/>
                </a:schemeClr>
              </a:solidFill>
            </a:endParaRPr>
          </a:p>
        </p:txBody>
      </p:sp>
      <p:pic>
        <p:nvPicPr>
          <p:cNvPr id="5" name="Image 4">
            <a:extLst>
              <a:ext uri="{FF2B5EF4-FFF2-40B4-BE49-F238E27FC236}">
                <a16:creationId xmlns:a16="http://schemas.microsoft.com/office/drawing/2014/main" id="{AB78E695-34AC-3665-2EAF-9E41B1A57788}"/>
              </a:ext>
            </a:extLst>
          </p:cNvPr>
          <p:cNvPicPr>
            <a:picLocks noChangeAspect="1"/>
          </p:cNvPicPr>
          <p:nvPr/>
        </p:nvPicPr>
        <p:blipFill>
          <a:blip r:embed="rId3"/>
          <a:stretch>
            <a:fillRect/>
          </a:stretch>
        </p:blipFill>
        <p:spPr>
          <a:xfrm>
            <a:off x="10535178" y="-41306"/>
            <a:ext cx="1659467" cy="874749"/>
          </a:xfrm>
          <a:prstGeom prst="rect">
            <a:avLst/>
          </a:prstGeom>
        </p:spPr>
      </p:pic>
      <p:pic>
        <p:nvPicPr>
          <p:cNvPr id="8" name="Image 7">
            <a:extLst>
              <a:ext uri="{FF2B5EF4-FFF2-40B4-BE49-F238E27FC236}">
                <a16:creationId xmlns:a16="http://schemas.microsoft.com/office/drawing/2014/main" id="{C41F93A4-745B-611A-9F0E-0D1880A62375}"/>
              </a:ext>
            </a:extLst>
          </p:cNvPr>
          <p:cNvPicPr>
            <a:picLocks noChangeAspect="1"/>
          </p:cNvPicPr>
          <p:nvPr/>
        </p:nvPicPr>
        <p:blipFill>
          <a:blip r:embed="rId4"/>
          <a:stretch>
            <a:fillRect/>
          </a:stretch>
        </p:blipFill>
        <p:spPr>
          <a:xfrm>
            <a:off x="4603701" y="2451735"/>
            <a:ext cx="2607794" cy="3681793"/>
          </a:xfrm>
          <a:prstGeom prst="rect">
            <a:avLst/>
          </a:prstGeom>
          <a:ln>
            <a:solidFill>
              <a:srgbClr val="565555"/>
            </a:solidFill>
          </a:ln>
        </p:spPr>
      </p:pic>
    </p:spTree>
    <p:extLst>
      <p:ext uri="{BB962C8B-B14F-4D97-AF65-F5344CB8AC3E}">
        <p14:creationId xmlns:p14="http://schemas.microsoft.com/office/powerpoint/2010/main" val="7941873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2"/>
          <p:cNvSpPr>
            <a:spLocks noGrp="1"/>
          </p:cNvSpPr>
          <p:nvPr>
            <p:ph type="body" sz="quarter" idx="11"/>
          </p:nvPr>
        </p:nvSpPr>
        <p:spPr>
          <a:xfrm>
            <a:off x="1059465" y="1267708"/>
            <a:ext cx="9686015" cy="5354317"/>
          </a:xfrm>
        </p:spPr>
        <p:txBody>
          <a:bodyPr/>
          <a:lstStyle/>
          <a:p>
            <a:r>
              <a:rPr lang="fr-FR" dirty="0">
                <a:sym typeface="Wingdings" panose="05000000000000000000" pitchFamily="2" charset="2"/>
              </a:rPr>
              <a:t>Avantages pour les entreprises ?</a:t>
            </a:r>
          </a:p>
          <a:p>
            <a:pPr lvl="1"/>
            <a:r>
              <a:rPr lang="fr-FR" dirty="0">
                <a:sym typeface="Wingdings" panose="05000000000000000000" pitchFamily="2" charset="2"/>
              </a:rPr>
              <a:t>Exemple d’aides</a:t>
            </a:r>
          </a:p>
          <a:p>
            <a:endParaRPr lang="fr-FR" dirty="0">
              <a:sym typeface="Wingdings" panose="05000000000000000000" pitchFamily="2" charset="2"/>
            </a:endParaRPr>
          </a:p>
          <a:p>
            <a:endParaRPr lang="fr-FR" dirty="0">
              <a:sym typeface="Wingdings" panose="05000000000000000000" pitchFamily="2" charset="2"/>
            </a:endParaRPr>
          </a:p>
          <a:p>
            <a:endParaRPr lang="fr-FR" dirty="0">
              <a:sym typeface="Wingdings" panose="05000000000000000000" pitchFamily="2" charset="2"/>
            </a:endParaRPr>
          </a:p>
          <a:p>
            <a:r>
              <a:rPr lang="fr-FR" dirty="0">
                <a:sym typeface="Wingdings" panose="05000000000000000000" pitchFamily="2" charset="2"/>
              </a:rPr>
              <a:t>Ne pas hésiter à consulter organismes et professionnels afin de vous faire conseiller sur ces démarches.</a:t>
            </a:r>
          </a:p>
          <a:p>
            <a:r>
              <a:rPr lang="fr-FR" dirty="0">
                <a:sym typeface="Wingdings" panose="05000000000000000000" pitchFamily="2" charset="2"/>
              </a:rPr>
              <a:t>Si proposé par votre SPSTI dans ses offres socles (dans vos cotisations) et complémentaires (présente un coût supplémentaire).</a:t>
            </a:r>
          </a:p>
          <a:p>
            <a:pPr>
              <a:buFont typeface="Wingdings" panose="05000000000000000000" pitchFamily="2" charset="2"/>
              <a:buChar char="à"/>
            </a:pPr>
            <a:r>
              <a:rPr lang="fr-FR" dirty="0">
                <a:sym typeface="Wingdings" panose="05000000000000000000" pitchFamily="2" charset="2"/>
              </a:rPr>
              <a:t>Pensez à vous rapprocher de votre SPSTI pour plus d’informations et précisions !</a:t>
            </a:r>
          </a:p>
        </p:txBody>
      </p:sp>
      <p:sp>
        <p:nvSpPr>
          <p:cNvPr id="2" name="Espace réservé du texte 1"/>
          <p:cNvSpPr>
            <a:spLocks noGrp="1"/>
          </p:cNvSpPr>
          <p:nvPr>
            <p:ph type="body" sz="quarter" idx="10"/>
          </p:nvPr>
        </p:nvSpPr>
        <p:spPr/>
        <p:txBody>
          <a:bodyPr/>
          <a:lstStyle/>
          <a:p>
            <a:r>
              <a:rPr lang="fr-FR" dirty="0"/>
              <a:t>Se renseigner pour être accompagné</a:t>
            </a:r>
          </a:p>
        </p:txBody>
      </p:sp>
      <p:pic>
        <p:nvPicPr>
          <p:cNvPr id="5" name="Image 4"/>
          <p:cNvPicPr>
            <a:picLocks noChangeAspect="1"/>
          </p:cNvPicPr>
          <p:nvPr/>
        </p:nvPicPr>
        <p:blipFill rotWithShape="1">
          <a:blip r:embed="rId2"/>
          <a:srcRect l="23511" t="58710" r="25389" b="29492"/>
          <a:stretch/>
        </p:blipFill>
        <p:spPr>
          <a:xfrm>
            <a:off x="1059465" y="2093061"/>
            <a:ext cx="9790172" cy="1271453"/>
          </a:xfrm>
          <a:prstGeom prst="rect">
            <a:avLst/>
          </a:prstGeom>
        </p:spPr>
      </p:pic>
      <p:sp>
        <p:nvSpPr>
          <p:cNvPr id="6" name="ZoneTexte 5"/>
          <p:cNvSpPr txBox="1"/>
          <p:nvPr/>
        </p:nvSpPr>
        <p:spPr>
          <a:xfrm>
            <a:off x="1189005" y="2422374"/>
            <a:ext cx="6941574" cy="461665"/>
          </a:xfrm>
          <a:prstGeom prst="rect">
            <a:avLst/>
          </a:prstGeom>
          <a:noFill/>
        </p:spPr>
        <p:txBody>
          <a:bodyPr wrap="square" rtlCol="0">
            <a:spAutoFit/>
          </a:bodyPr>
          <a:lstStyle/>
          <a:p>
            <a:r>
              <a:rPr lang="fr-FR" sz="1200" dirty="0">
                <a:solidFill>
                  <a:srgbClr val="029EE3"/>
                </a:solidFill>
                <a:hlinkClick r:id="rId3"/>
              </a:rPr>
              <a:t>https://www.sports.gouv.fr/boite-outils-sport-en-entreprise-2319</a:t>
            </a:r>
            <a:endParaRPr lang="fr-FR" sz="1200" dirty="0">
              <a:solidFill>
                <a:srgbClr val="029EE3"/>
              </a:solidFill>
            </a:endParaRPr>
          </a:p>
          <a:p>
            <a:endParaRPr lang="fr-FR" sz="1200" dirty="0"/>
          </a:p>
        </p:txBody>
      </p:sp>
      <p:pic>
        <p:nvPicPr>
          <p:cNvPr id="1026" name="Picture 2" descr="Concept de brainstorming pour landing page"/>
          <p:cNvPicPr>
            <a:picLocks noChangeAspect="1" noChangeArrowheads="1"/>
          </p:cNvPicPr>
          <p:nvPr/>
        </p:nvPicPr>
        <p:blipFill rotWithShape="1">
          <a:blip r:embed="rId4">
            <a:extLst>
              <a:ext uri="{28A0092B-C50C-407E-A947-70E740481C1C}">
                <a14:useLocalDpi xmlns:a14="http://schemas.microsoft.com/office/drawing/2010/main" val="0"/>
              </a:ext>
            </a:extLst>
          </a:blip>
          <a:srcRect t="14543" b="13793"/>
          <a:stretch/>
        </p:blipFill>
        <p:spPr bwMode="auto">
          <a:xfrm>
            <a:off x="8260119" y="824482"/>
            <a:ext cx="3347224" cy="1597892"/>
          </a:xfrm>
          <a:prstGeom prst="rect">
            <a:avLst/>
          </a:prstGeom>
          <a:noFill/>
          <a:extLst>
            <a:ext uri="{909E8E84-426E-40DD-AFC4-6F175D3DCCD1}">
              <a14:hiddenFill xmlns:a14="http://schemas.microsoft.com/office/drawing/2010/main">
                <a:solidFill>
                  <a:srgbClr val="FFFFFF"/>
                </a:solidFill>
              </a14:hiddenFill>
            </a:ext>
          </a:extLst>
        </p:spPr>
      </p:pic>
      <p:sp>
        <p:nvSpPr>
          <p:cNvPr id="9" name="ZoneTexte 8">
            <a:extLst>
              <a:ext uri="{FF2B5EF4-FFF2-40B4-BE49-F238E27FC236}">
                <a16:creationId xmlns:a16="http://schemas.microsoft.com/office/drawing/2014/main" id="{1C285CE6-E9DB-2626-84A9-18B450D2D8D7}"/>
              </a:ext>
            </a:extLst>
          </p:cNvPr>
          <p:cNvSpPr txBox="1"/>
          <p:nvPr/>
        </p:nvSpPr>
        <p:spPr>
          <a:xfrm>
            <a:off x="4231934" y="6592396"/>
            <a:ext cx="3729487" cy="253916"/>
          </a:xfrm>
          <a:prstGeom prst="rect">
            <a:avLst/>
          </a:prstGeom>
          <a:noFill/>
        </p:spPr>
        <p:txBody>
          <a:bodyPr wrap="square" rtlCol="0">
            <a:spAutoFit/>
          </a:bodyPr>
          <a:lstStyle/>
          <a:p>
            <a:pPr algn="ctr"/>
            <a:r>
              <a:rPr lang="fr-FR" sz="900" dirty="0"/>
              <a:t>Crédit illustration : </a:t>
            </a:r>
            <a:r>
              <a:rPr lang="fr-FR" sz="1050" b="0" i="0" dirty="0" err="1">
                <a:solidFill>
                  <a:srgbClr val="374957"/>
                </a:solidFill>
                <a:effectLst/>
                <a:highlight>
                  <a:srgbClr val="FFFFFF"/>
                </a:highlight>
                <a:latin typeface="Inter"/>
              </a:rPr>
              <a:t>Freepik</a:t>
            </a:r>
            <a:endParaRPr lang="fr-FR" sz="900" dirty="0"/>
          </a:p>
        </p:txBody>
      </p:sp>
      <p:pic>
        <p:nvPicPr>
          <p:cNvPr id="3" name="Image 2">
            <a:extLst>
              <a:ext uri="{FF2B5EF4-FFF2-40B4-BE49-F238E27FC236}">
                <a16:creationId xmlns:a16="http://schemas.microsoft.com/office/drawing/2014/main" id="{FF670841-6847-720B-58CC-7629B9B8FE7F}"/>
              </a:ext>
            </a:extLst>
          </p:cNvPr>
          <p:cNvPicPr>
            <a:picLocks noChangeAspect="1"/>
          </p:cNvPicPr>
          <p:nvPr/>
        </p:nvPicPr>
        <p:blipFill>
          <a:blip r:embed="rId5"/>
          <a:stretch>
            <a:fillRect/>
          </a:stretch>
        </p:blipFill>
        <p:spPr>
          <a:xfrm>
            <a:off x="10535178" y="-41306"/>
            <a:ext cx="1659467" cy="874749"/>
          </a:xfrm>
          <a:prstGeom prst="rect">
            <a:avLst/>
          </a:prstGeom>
        </p:spPr>
      </p:pic>
    </p:spTree>
    <p:extLst>
      <p:ext uri="{BB962C8B-B14F-4D97-AF65-F5344CB8AC3E}">
        <p14:creationId xmlns:p14="http://schemas.microsoft.com/office/powerpoint/2010/main" val="24314494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5414" y="2481399"/>
            <a:ext cx="7667671" cy="3874949"/>
          </a:xfrm>
          <a:prstGeom prst="rect">
            <a:avLst/>
          </a:prstGeom>
          <a:ln>
            <a:solidFill>
              <a:srgbClr val="565555"/>
            </a:solidFill>
          </a:ln>
        </p:spPr>
      </p:pic>
      <p:sp>
        <p:nvSpPr>
          <p:cNvPr id="2" name="Espace réservé du texte 1"/>
          <p:cNvSpPr>
            <a:spLocks noGrp="1"/>
          </p:cNvSpPr>
          <p:nvPr>
            <p:ph type="body" sz="quarter" idx="10"/>
          </p:nvPr>
        </p:nvSpPr>
        <p:spPr/>
        <p:txBody>
          <a:bodyPr/>
          <a:lstStyle/>
          <a:p>
            <a:r>
              <a:rPr lang="fr-FR" dirty="0"/>
              <a:t>Retrouvez </a:t>
            </a:r>
            <a:r>
              <a:rPr lang="fr-FR" dirty="0" err="1"/>
              <a:t>replay</a:t>
            </a:r>
            <a:r>
              <a:rPr lang="fr-FR" dirty="0"/>
              <a:t> et support sur notre site web !</a:t>
            </a:r>
          </a:p>
        </p:txBody>
      </p:sp>
      <p:sp>
        <p:nvSpPr>
          <p:cNvPr id="3" name="Espace réservé du texte 2"/>
          <p:cNvSpPr>
            <a:spLocks noGrp="1"/>
          </p:cNvSpPr>
          <p:nvPr>
            <p:ph type="body" sz="quarter" idx="11"/>
          </p:nvPr>
        </p:nvSpPr>
        <p:spPr/>
        <p:txBody>
          <a:bodyPr/>
          <a:lstStyle/>
          <a:p>
            <a:r>
              <a:rPr lang="fr-FR" dirty="0">
                <a:hlinkClick r:id="rId4"/>
              </a:rPr>
              <a:t>www.presanse-pacacorse.org</a:t>
            </a:r>
            <a:endParaRPr lang="fr-FR" dirty="0"/>
          </a:p>
          <a:p>
            <a:r>
              <a:rPr lang="fr-FR" dirty="0"/>
              <a:t>Rubrique « Ressources », filtre « Type de document/Webinaire »</a:t>
            </a:r>
          </a:p>
        </p:txBody>
      </p:sp>
      <p:sp>
        <p:nvSpPr>
          <p:cNvPr id="7" name="Rectangle 6"/>
          <p:cNvSpPr/>
          <p:nvPr/>
        </p:nvSpPr>
        <p:spPr>
          <a:xfrm>
            <a:off x="4704442" y="2848703"/>
            <a:ext cx="787400" cy="44966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8424455" y="5486400"/>
            <a:ext cx="1473200" cy="62701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173145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0"/>
          </p:nvPr>
        </p:nvSpPr>
        <p:spPr/>
        <p:txBody>
          <a:bodyPr/>
          <a:lstStyle/>
          <a:p>
            <a:r>
              <a:rPr lang="fr-FR" dirty="0"/>
              <a:t>Posez vos questions !</a:t>
            </a:r>
          </a:p>
        </p:txBody>
      </p:sp>
      <p:sp>
        <p:nvSpPr>
          <p:cNvPr id="3" name="Espace réservé du texte 2"/>
          <p:cNvSpPr>
            <a:spLocks noGrp="1"/>
          </p:cNvSpPr>
          <p:nvPr>
            <p:ph type="body" sz="quarter" idx="11"/>
          </p:nvPr>
        </p:nvSpPr>
        <p:spPr>
          <a:xfrm>
            <a:off x="-114300" y="3441932"/>
            <a:ext cx="12306299" cy="633413"/>
          </a:xfrm>
        </p:spPr>
        <p:txBody>
          <a:bodyPr/>
          <a:lstStyle/>
          <a:p>
            <a:r>
              <a:rPr lang="fr-FR" dirty="0"/>
              <a:t>15 minutes de questions/réponses </a:t>
            </a:r>
          </a:p>
        </p:txBody>
      </p:sp>
    </p:spTree>
    <p:extLst>
      <p:ext uri="{BB962C8B-B14F-4D97-AF65-F5344CB8AC3E}">
        <p14:creationId xmlns:p14="http://schemas.microsoft.com/office/powerpoint/2010/main" val="20031331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2"/>
          </p:nvPr>
        </p:nvSpPr>
        <p:spPr>
          <a:xfrm>
            <a:off x="576943" y="4989439"/>
            <a:ext cx="10918371" cy="392113"/>
          </a:xfrm>
        </p:spPr>
        <p:txBody>
          <a:bodyPr/>
          <a:lstStyle/>
          <a:p>
            <a:r>
              <a:rPr lang="fr-FR" sz="1800" i="1" dirty="0"/>
              <a:t>Merci de votre attention !</a:t>
            </a:r>
          </a:p>
        </p:txBody>
      </p:sp>
    </p:spTree>
    <p:extLst>
      <p:ext uri="{BB962C8B-B14F-4D97-AF65-F5344CB8AC3E}">
        <p14:creationId xmlns:p14="http://schemas.microsoft.com/office/powerpoint/2010/main" val="1136678086"/>
      </p:ext>
    </p:extLst>
  </p:cSld>
  <p:clrMapOvr>
    <a:masterClrMapping/>
  </p:clrMapOvr>
</p:sld>
</file>

<file path=ppt/theme/theme1.xml><?xml version="1.0" encoding="utf-8"?>
<a:theme xmlns:a="http://schemas.openxmlformats.org/drawingml/2006/main" name="Conception personnalisée">
  <a:themeElements>
    <a:clrScheme name="Personnalisée 2">
      <a:dk1>
        <a:srgbClr val="555654"/>
      </a:dk1>
      <a:lt1>
        <a:srgbClr val="FFFFFF"/>
      </a:lt1>
      <a:dk2>
        <a:srgbClr val="019DE2"/>
      </a:dk2>
      <a:lt2>
        <a:srgbClr val="FDFCFF"/>
      </a:lt2>
      <a:accent1>
        <a:srgbClr val="019DE2"/>
      </a:accent1>
      <a:accent2>
        <a:srgbClr val="FFCA03"/>
      </a:accent2>
      <a:accent3>
        <a:srgbClr val="AFCA00"/>
      </a:accent3>
      <a:accent4>
        <a:srgbClr val="FF9500"/>
      </a:accent4>
      <a:accent5>
        <a:srgbClr val="E94E52"/>
      </a:accent5>
      <a:accent6>
        <a:srgbClr val="0E3F93"/>
      </a:accent6>
      <a:hlink>
        <a:srgbClr val="555654"/>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Bureau">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BCF6979357268439ABD61D2EF0800D7" ma:contentTypeVersion="4" ma:contentTypeDescription="Crée un document." ma:contentTypeScope="" ma:versionID="4e797ea369c16840398e54deb2016ba0">
  <xsd:schema xmlns:xsd="http://www.w3.org/2001/XMLSchema" xmlns:xs="http://www.w3.org/2001/XMLSchema" xmlns:p="http://schemas.microsoft.com/office/2006/metadata/properties" xmlns:ns2="9dd7ef2f-2c4f-4480-a5b5-f6ef6cad70ab" targetNamespace="http://schemas.microsoft.com/office/2006/metadata/properties" ma:root="true" ma:fieldsID="7eb2ad25da9dfcce25f9996c081cbd03" ns2:_="">
    <xsd:import namespace="9dd7ef2f-2c4f-4480-a5b5-f6ef6cad70a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d7ef2f-2c4f-4480-a5b5-f6ef6cad70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16C4E1B-6D8B-4F53-BE62-595493344668}">
  <ds:schemaRefs>
    <ds:schemaRef ds:uri="http://schemas.microsoft.com/office/2006/metadata/properties"/>
    <ds:schemaRef ds:uri="http://schemas.microsoft.com/office/infopath/2007/PartnerControls"/>
    <ds:schemaRef ds:uri="f9d2f97c-a336-461d-90fa-b4df1c3f1846"/>
    <ds:schemaRef ds:uri="9673bfcb-ca2e-4b9d-b3fd-be285a39ba52"/>
  </ds:schemaRefs>
</ds:datastoreItem>
</file>

<file path=customXml/itemProps2.xml><?xml version="1.0" encoding="utf-8"?>
<ds:datastoreItem xmlns:ds="http://schemas.openxmlformats.org/officeDocument/2006/customXml" ds:itemID="{5E43AE18-BC60-46F4-BD50-85032CDB7BA6}">
  <ds:schemaRefs>
    <ds:schemaRef ds:uri="http://schemas.microsoft.com/sharepoint/v3/contenttype/forms"/>
  </ds:schemaRefs>
</ds:datastoreItem>
</file>

<file path=customXml/itemProps3.xml><?xml version="1.0" encoding="utf-8"?>
<ds:datastoreItem xmlns:ds="http://schemas.openxmlformats.org/officeDocument/2006/customXml" ds:itemID="{06DDFE4E-5FC9-4DC5-BAB1-05A69ECA10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d7ef2f-2c4f-4480-a5b5-f6ef6cad70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3411</TotalTime>
  <Words>2859</Words>
  <Application>Microsoft Office PowerPoint</Application>
  <PresentationFormat>Grand écran</PresentationFormat>
  <Paragraphs>338</Paragraphs>
  <Slides>46</Slides>
  <Notes>15</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46</vt:i4>
      </vt:variant>
    </vt:vector>
  </HeadingPairs>
  <TitlesOfParts>
    <vt:vector size="55" baseType="lpstr">
      <vt:lpstr>__Inter_aa45b7</vt:lpstr>
      <vt:lpstr>Arial</vt:lpstr>
      <vt:lpstr>Calibri</vt:lpstr>
      <vt:lpstr>Candara</vt:lpstr>
      <vt:lpstr>Helvetica</vt:lpstr>
      <vt:lpstr>Inter</vt:lpstr>
      <vt:lpstr>Montserrat</vt:lpstr>
      <vt:lpstr>Wingdings</vt:lpstr>
      <vt:lpstr>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Utilisateur de Microsoft Office</dc:creator>
  <cp:lastModifiedBy>Cécile Cioni</cp:lastModifiedBy>
  <cp:revision>427</cp:revision>
  <dcterms:created xsi:type="dcterms:W3CDTF">2017-12-23T18:07:09Z</dcterms:created>
  <dcterms:modified xsi:type="dcterms:W3CDTF">2025-03-25T13:05:14Z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0x0101001BCF6979357268439ABD61D2EF0800D7</vt:lpwstr>
  </property>
</Properties>
</file>